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79" r:id="rId6"/>
    <p:sldId id="276" r:id="rId7"/>
    <p:sldId id="278" r:id="rId8"/>
    <p:sldId id="266" r:id="rId9"/>
    <p:sldId id="274" r:id="rId10"/>
    <p:sldId id="268" r:id="rId11"/>
    <p:sldId id="275" r:id="rId12"/>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533387CB-1E9A-47C6-BA75-D928015EFF92}">
          <p14:sldIdLst>
            <p14:sldId id="256"/>
          </p14:sldIdLst>
        </p14:section>
        <p14:section name="目次" id="{B0DA7ACA-96A1-4F64-B6CC-BD7C9A4EB3EA}">
          <p14:sldIdLst>
            <p14:sldId id="257"/>
          </p14:sldIdLst>
        </p14:section>
        <p14:section name="プロフィール" id="{A01FA22C-117B-4187-B362-A5DD9571671A}">
          <p14:sldIdLst>
            <p14:sldId id="258"/>
          </p14:sldIdLst>
        </p14:section>
        <p14:section name="作品紹介" id="{F2201545-0C91-4756-8BFA-57841C3CA823}">
          <p14:sldIdLst/>
        </p14:section>
        <p14:section name="2Dシューティング" id="{95F7A884-A67D-4F29-A603-218275AF7E31}">
          <p14:sldIdLst>
            <p14:sldId id="277"/>
            <p14:sldId id="279"/>
          </p14:sldIdLst>
        </p14:section>
        <p14:section name="2Dアクション" id="{D2F719F3-A1CC-4D77-8145-32A393132A57}">
          <p14:sldIdLst>
            <p14:sldId id="276"/>
            <p14:sldId id="278"/>
          </p14:sldIdLst>
        </p14:section>
        <p14:section name="3Dゲーム" id="{A109DE41-CC48-4F38-A218-248C69EC2CA2}">
          <p14:sldIdLst>
            <p14:sldId id="266"/>
          </p14:sldIdLst>
        </p14:section>
        <p14:section name="学科イベント" id="{A996648E-C082-4982-BC61-8D4BC65FD8FE}">
          <p14:sldIdLst>
            <p14:sldId id="274"/>
            <p14:sldId id="268"/>
          </p14:sldIdLst>
        </p14:section>
        <p14:section name="裏表紙" id="{76964EFF-2746-4FCB-8F5E-B2957C69107C}">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EDEDE"/>
    <a:srgbClr val="848484"/>
    <a:srgbClr val="B6B6B6"/>
    <a:srgbClr val="C4C4C4"/>
    <a:srgbClr val="000000"/>
    <a:srgbClr val="AEAEAE"/>
    <a:srgbClr val="D3D3D3"/>
    <a:srgbClr val="B4B4B4"/>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8" autoAdjust="0"/>
    <p:restoredTop sz="94660"/>
  </p:normalViewPr>
  <p:slideViewPr>
    <p:cSldViewPr snapToGrid="0">
      <p:cViewPr varScale="1">
        <p:scale>
          <a:sx n="65" d="100"/>
          <a:sy n="65" d="100"/>
        </p:scale>
        <p:origin x="183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05054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045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75049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1095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3873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2852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80060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9033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166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5220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dirty="0"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3793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857617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58000" r="-58000"/>
          </a:stretch>
        </a:blipFill>
        <a:effectLst/>
      </p:bgPr>
    </p:bg>
    <p:spTree>
      <p:nvGrpSpPr>
        <p:cNvPr id="1" name=""/>
        <p:cNvGrpSpPr/>
        <p:nvPr/>
      </p:nvGrpSpPr>
      <p:grpSpPr>
        <a:xfrm>
          <a:off x="0" y="0"/>
          <a:ext cx="0" cy="0"/>
          <a:chOff x="0" y="0"/>
          <a:chExt cx="0" cy="0"/>
        </a:xfrm>
      </p:grpSpPr>
      <p:sp>
        <p:nvSpPr>
          <p:cNvPr id="10" name="正方形/長方形 9"/>
          <p:cNvSpPr/>
          <p:nvPr/>
        </p:nvSpPr>
        <p:spPr>
          <a:xfrm>
            <a:off x="379434" y="825798"/>
            <a:ext cx="6099133" cy="6653526"/>
          </a:xfrm>
          <a:prstGeom prst="rect">
            <a:avLst/>
          </a:prstGeom>
          <a:blipFill dpi="0" rotWithShape="1">
            <a:blip r:embed="rId3">
              <a:alphaModFix amt="4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79434" y="7760677"/>
            <a:ext cx="6099133" cy="1746738"/>
          </a:xfrm>
          <a:prstGeom prst="rect">
            <a:avLst/>
          </a:prstGeom>
          <a:solidFill>
            <a:srgbClr val="D3D3D3">
              <a:alpha val="49804"/>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178094" y="197071"/>
            <a:ext cx="4501812"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2800" b="1" dirty="0" smtClean="0">
                <a:latin typeface="Goudy Stout" panose="0202090407030B020401" pitchFamily="18" charset="0"/>
              </a:rPr>
              <a:t>Port</a:t>
            </a:r>
            <a:r>
              <a:rPr lang="ja-JP" altLang="en-US" sz="2800" b="1" dirty="0" smtClean="0">
                <a:latin typeface="Goudy Stout" panose="0202090407030B020401" pitchFamily="18" charset="0"/>
              </a:rPr>
              <a:t>　</a:t>
            </a:r>
            <a:r>
              <a:rPr lang="en-US" altLang="ja-JP" sz="2800" b="1" dirty="0" smtClean="0">
                <a:latin typeface="Goudy Stout" panose="0202090407030B020401" pitchFamily="18" charset="0"/>
              </a:rPr>
              <a:t>Folio</a:t>
            </a:r>
            <a:endParaRPr kumimoji="1" lang="ja-JP" altLang="en-US" sz="2800" b="1" dirty="0">
              <a:latin typeface="Goudy Stout" panose="0202090407030B020401" pitchFamily="18" charset="0"/>
            </a:endParaRPr>
          </a:p>
        </p:txBody>
      </p:sp>
      <p:sp>
        <p:nvSpPr>
          <p:cNvPr id="5" name="フレーム 4"/>
          <p:cNvSpPr/>
          <p:nvPr/>
        </p:nvSpPr>
        <p:spPr>
          <a:xfrm>
            <a:off x="379434" y="825798"/>
            <a:ext cx="6099133" cy="6653526"/>
          </a:xfrm>
          <a:prstGeom prst="frame">
            <a:avLst>
              <a:gd name="adj1" fmla="val 11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ysClr val="windowText" lastClr="000000"/>
                </a:solidFill>
              </a:ln>
              <a:solidFill>
                <a:sysClr val="windowText" lastClr="000000"/>
              </a:solidFill>
            </a:endParaRPr>
          </a:p>
        </p:txBody>
      </p:sp>
      <p:sp>
        <p:nvSpPr>
          <p:cNvPr id="6" name="テキスト ボックス 5"/>
          <p:cNvSpPr txBox="1"/>
          <p:nvPr/>
        </p:nvSpPr>
        <p:spPr>
          <a:xfrm>
            <a:off x="1970014" y="8020534"/>
            <a:ext cx="4515980" cy="1200329"/>
          </a:xfrm>
          <a:prstGeom prst="rect">
            <a:avLst/>
          </a:prstGeom>
          <a:noFill/>
        </p:spPr>
        <p:txBody>
          <a:bodyPr wrap="none" rtlCol="0">
            <a:spAutoFit/>
          </a:bodyPr>
          <a:lstStyle/>
          <a:p>
            <a:pPr algn="ctr">
              <a:lnSpc>
                <a:spcPct val="150000"/>
              </a:lnSpc>
            </a:pPr>
            <a:r>
              <a:rPr kumimoji="1" lang="ja-JP" altLang="en-US" sz="2400" b="1" dirty="0" smtClean="0">
                <a:latin typeface="HG正楷書体-PRO" panose="03000600000000000000" pitchFamily="66" charset="-128"/>
                <a:ea typeface="HG正楷書体-PRO" panose="03000600000000000000" pitchFamily="66" charset="-128"/>
              </a:rPr>
              <a:t>吉田学園情報ビジネス専門学校</a:t>
            </a:r>
            <a:endParaRPr kumimoji="1" lang="en-US" altLang="ja-JP" sz="2400" b="1" dirty="0" smtClean="0">
              <a:latin typeface="HG正楷書体-PRO" panose="03000600000000000000" pitchFamily="66" charset="-128"/>
              <a:ea typeface="HG正楷書体-PRO" panose="03000600000000000000" pitchFamily="66" charset="-128"/>
            </a:endParaRPr>
          </a:p>
          <a:p>
            <a:pPr algn="ctr">
              <a:lnSpc>
                <a:spcPct val="150000"/>
              </a:lnSpc>
            </a:pPr>
            <a:r>
              <a:rPr lang="ja-JP" altLang="en-US" sz="2400" b="1" dirty="0" smtClean="0">
                <a:latin typeface="HG正楷書体-PRO" panose="03000600000000000000" pitchFamily="66" charset="-128"/>
                <a:ea typeface="HG正楷書体-PRO" panose="03000600000000000000" pitchFamily="66" charset="-128"/>
              </a:rPr>
              <a:t>ゲーム学科 　</a:t>
            </a:r>
            <a:r>
              <a:rPr lang="en-US" altLang="ja-JP" sz="2400" b="1" dirty="0" smtClean="0">
                <a:latin typeface="HG正楷書体-PRO" panose="03000600000000000000" pitchFamily="66" charset="-128"/>
                <a:ea typeface="HG正楷書体-PRO" panose="03000600000000000000" pitchFamily="66" charset="-128"/>
              </a:rPr>
              <a:t>1</a:t>
            </a:r>
            <a:r>
              <a:rPr lang="ja-JP" altLang="en-US" sz="2400" b="1" dirty="0" smtClean="0">
                <a:latin typeface="HG正楷書体-PRO" panose="03000600000000000000" pitchFamily="66" charset="-128"/>
                <a:ea typeface="HG正楷書体-PRO" panose="03000600000000000000" pitchFamily="66" charset="-128"/>
              </a:rPr>
              <a:t>年　片野 裕哉</a:t>
            </a:r>
            <a:endParaRPr kumimoji="1" lang="ja-JP" altLang="en-US" sz="2400" b="1" dirty="0">
              <a:latin typeface="HG正楷書体-PRO" panose="03000600000000000000" pitchFamily="66" charset="-128"/>
              <a:ea typeface="HG正楷書体-PRO" panose="03000600000000000000" pitchFamily="66" charset="-128"/>
            </a:endParaRPr>
          </a:p>
        </p:txBody>
      </p:sp>
      <p:sp>
        <p:nvSpPr>
          <p:cNvPr id="8" name="フレーム 7"/>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53" y="8131067"/>
            <a:ext cx="1632104" cy="979262"/>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t="20482" b="32387"/>
          <a:stretch/>
        </p:blipFill>
        <p:spPr>
          <a:xfrm>
            <a:off x="454453" y="1793630"/>
            <a:ext cx="6024114" cy="4888523"/>
          </a:xfrm>
          <a:prstGeom prst="rect">
            <a:avLst/>
          </a:prstGeom>
        </p:spPr>
      </p:pic>
    </p:spTree>
    <p:extLst>
      <p:ext uri="{BB962C8B-B14F-4D97-AF65-F5344CB8AC3E}">
        <p14:creationId xmlns:p14="http://schemas.microsoft.com/office/powerpoint/2010/main" val="143642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0000" r="-50000"/>
          </a:stretch>
        </a:blipFill>
        <a:effectLst/>
      </p:bgPr>
    </p:bg>
    <p:spTree>
      <p:nvGrpSpPr>
        <p:cNvPr id="1" name=""/>
        <p:cNvGrpSpPr/>
        <p:nvPr/>
      </p:nvGrpSpPr>
      <p:grpSpPr>
        <a:xfrm>
          <a:off x="0" y="0"/>
          <a:ext cx="0" cy="0"/>
          <a:chOff x="0" y="0"/>
          <a:chExt cx="0" cy="0"/>
        </a:xfrm>
      </p:grpSpPr>
      <p:sp>
        <p:nvSpPr>
          <p:cNvPr id="6" name="角丸四角形 5"/>
          <p:cNvSpPr/>
          <p:nvPr/>
        </p:nvSpPr>
        <p:spPr>
          <a:xfrm>
            <a:off x="245085" y="676440"/>
            <a:ext cx="6411311" cy="8527634"/>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778891" y="704572"/>
            <a:ext cx="5300218" cy="1323439"/>
          </a:xfrm>
          <a:prstGeom prst="rect">
            <a:avLst/>
          </a:prstGeom>
          <a:noFill/>
        </p:spPr>
        <p:txBody>
          <a:bodyPr wrap="square" rtlCol="0">
            <a:spAutoFit/>
          </a:bodyPr>
          <a:lstStyle/>
          <a:p>
            <a:pPr algn="ctr"/>
            <a:r>
              <a:rPr kumimoji="1" lang="ja-JP" altLang="en-US" sz="2000" b="1" dirty="0" smtClean="0">
                <a:solidFill>
                  <a:sysClr val="windowText" lastClr="000000"/>
                </a:solidFill>
                <a:latin typeface="+mn-ea"/>
              </a:rPr>
              <a:t>情ビキャラバンは校内ゲーム大会のことで</a:t>
            </a:r>
            <a:endParaRPr kumimoji="1" lang="en-US" altLang="ja-JP" sz="2000" b="1" dirty="0" smtClean="0">
              <a:solidFill>
                <a:sysClr val="windowText" lastClr="000000"/>
              </a:solidFill>
              <a:latin typeface="+mn-ea"/>
            </a:endParaRPr>
          </a:p>
          <a:p>
            <a:pPr algn="ctr"/>
            <a:r>
              <a:rPr kumimoji="1" lang="ja-JP" altLang="en-US" sz="2000" b="1" dirty="0" smtClean="0">
                <a:solidFill>
                  <a:sysClr val="windowText" lastClr="000000"/>
                </a:solidFill>
                <a:latin typeface="+mn-ea"/>
              </a:rPr>
              <a:t>パズルやアクション、シューティングなど</a:t>
            </a:r>
            <a:endParaRPr kumimoji="1" lang="en-US" altLang="ja-JP" sz="2000" b="1" dirty="0" smtClean="0">
              <a:solidFill>
                <a:sysClr val="windowText" lastClr="000000"/>
              </a:solidFill>
              <a:latin typeface="+mn-ea"/>
            </a:endParaRPr>
          </a:p>
          <a:p>
            <a:pPr algn="ctr"/>
            <a:r>
              <a:rPr lang="ja-JP" altLang="en-US" sz="2000" b="1" dirty="0" smtClean="0">
                <a:solidFill>
                  <a:sysClr val="windowText" lastClr="000000"/>
                </a:solidFill>
                <a:latin typeface="+mn-ea"/>
              </a:rPr>
              <a:t>ジャンルが違ったり、レトロなものから</a:t>
            </a:r>
            <a:endParaRPr lang="en-US" altLang="ja-JP" sz="2000" b="1" dirty="0" smtClean="0">
              <a:solidFill>
                <a:sysClr val="windowText" lastClr="000000"/>
              </a:solidFill>
              <a:latin typeface="+mn-ea"/>
            </a:endParaRPr>
          </a:p>
          <a:p>
            <a:pPr algn="ctr"/>
            <a:r>
              <a:rPr kumimoji="1" lang="ja-JP" altLang="en-US" sz="2000" b="1" dirty="0">
                <a:solidFill>
                  <a:sysClr val="windowText" lastClr="000000"/>
                </a:solidFill>
                <a:latin typeface="+mn-ea"/>
              </a:rPr>
              <a:t>最新のもの</a:t>
            </a:r>
            <a:r>
              <a:rPr kumimoji="1" lang="ja-JP" altLang="en-US" sz="2000" b="1" dirty="0" smtClean="0">
                <a:solidFill>
                  <a:sysClr val="windowText" lastClr="000000"/>
                </a:solidFill>
                <a:latin typeface="+mn-ea"/>
              </a:rPr>
              <a:t>までプレイするゲームは様々です</a:t>
            </a:r>
            <a:endParaRPr kumimoji="1" lang="ja-JP" altLang="en-US" sz="2000" b="1" dirty="0">
              <a:solidFill>
                <a:sysClr val="windowText" lastClr="000000"/>
              </a:solidFill>
              <a:latin typeface="+mn-ea"/>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情ビキャラバン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l="25034" t="8403" r="30581" b="5795"/>
          <a:stretch/>
        </p:blipFill>
        <p:spPr>
          <a:xfrm>
            <a:off x="504814" y="1992880"/>
            <a:ext cx="1928296" cy="2096789"/>
          </a:xfrm>
          <a:prstGeom prst="rect">
            <a:avLst/>
          </a:prstGeom>
          <a:ln w="38100">
            <a:solidFill>
              <a:schemeClr val="tx1"/>
            </a:solidFill>
          </a:ln>
        </p:spPr>
      </p:pic>
      <p:pic>
        <p:nvPicPr>
          <p:cNvPr id="34" name="図 33"/>
          <p:cNvPicPr>
            <a:picLocks noChangeAspect="1"/>
          </p:cNvPicPr>
          <p:nvPr/>
        </p:nvPicPr>
        <p:blipFill rotWithShape="1">
          <a:blip r:embed="rId4" cstate="print">
            <a:extLst>
              <a:ext uri="{28A0092B-C50C-407E-A947-70E740481C1C}">
                <a14:useLocalDpi xmlns:a14="http://schemas.microsoft.com/office/drawing/2010/main" val="0"/>
              </a:ext>
            </a:extLst>
          </a:blip>
          <a:srcRect l="7466" t="15264" r="14362" b="2173"/>
          <a:stretch/>
        </p:blipFill>
        <p:spPr>
          <a:xfrm>
            <a:off x="3235569" y="2097567"/>
            <a:ext cx="3176955" cy="1887415"/>
          </a:xfrm>
          <a:prstGeom prst="rect">
            <a:avLst/>
          </a:prstGeom>
          <a:ln w="38100">
            <a:solidFill>
              <a:schemeClr val="tx1"/>
            </a:solidFill>
          </a:ln>
        </p:spPr>
      </p:pic>
      <p:sp>
        <p:nvSpPr>
          <p:cNvPr id="35" name="テキスト ボックス 34"/>
          <p:cNvSpPr txBox="1"/>
          <p:nvPr/>
        </p:nvSpPr>
        <p:spPr>
          <a:xfrm>
            <a:off x="504814" y="4118529"/>
            <a:ext cx="5720140" cy="723275"/>
          </a:xfrm>
          <a:prstGeom prst="rect">
            <a:avLst/>
          </a:prstGeom>
          <a:noFill/>
        </p:spPr>
        <p:txBody>
          <a:bodyPr wrap="square" rtlCol="0">
            <a:spAutoFit/>
          </a:bodyPr>
          <a:lstStyle/>
          <a:p>
            <a:pPr algn="ctr">
              <a:spcBef>
                <a:spcPts val="300"/>
              </a:spcBef>
              <a:spcAft>
                <a:spcPts val="300"/>
              </a:spcAft>
            </a:pPr>
            <a:r>
              <a:rPr lang="ja-JP" altLang="en-US" b="1" dirty="0" smtClean="0"/>
              <a:t>左：</a:t>
            </a:r>
            <a:r>
              <a:rPr kumimoji="1" lang="ja-JP" altLang="en-US" b="1" dirty="0" smtClean="0"/>
              <a:t>精霊戦士スプリガンにて</a:t>
            </a:r>
            <a:r>
              <a:rPr lang="ja-JP" altLang="en-US" b="1" dirty="0" smtClean="0"/>
              <a:t>タイムアタック中の図</a:t>
            </a:r>
            <a:endParaRPr lang="en-US" altLang="ja-JP" b="1" dirty="0" smtClean="0"/>
          </a:p>
          <a:p>
            <a:pPr algn="ctr">
              <a:spcBef>
                <a:spcPts val="300"/>
              </a:spcBef>
            </a:pPr>
            <a:r>
              <a:rPr kumimoji="1" lang="ja-JP" altLang="en-US" b="1" dirty="0" smtClean="0"/>
              <a:t>右</a:t>
            </a:r>
            <a:r>
              <a:rPr lang="ja-JP" altLang="en-US" b="1" dirty="0"/>
              <a:t>：</a:t>
            </a:r>
            <a:r>
              <a:rPr kumimoji="1" lang="en-US" altLang="ja-JP" b="1" dirty="0" smtClean="0"/>
              <a:t>MARVEL VS </a:t>
            </a:r>
            <a:r>
              <a:rPr kumimoji="1" lang="ja-JP" altLang="en-US" b="1" dirty="0" smtClean="0"/>
              <a:t>ストリートファイターで対戦中の図</a:t>
            </a:r>
            <a:endParaRPr kumimoji="1" lang="ja-JP" altLang="en-US" b="1" dirty="0"/>
          </a:p>
        </p:txBody>
      </p:sp>
      <p:sp>
        <p:nvSpPr>
          <p:cNvPr id="36" name="テキスト ボックス 35"/>
          <p:cNvSpPr txBox="1"/>
          <p:nvPr/>
        </p:nvSpPr>
        <p:spPr>
          <a:xfrm>
            <a:off x="230667" y="8008036"/>
            <a:ext cx="6396667" cy="1200329"/>
          </a:xfrm>
          <a:prstGeom prst="rect">
            <a:avLst/>
          </a:prstGeom>
          <a:noFill/>
        </p:spPr>
        <p:txBody>
          <a:bodyPr wrap="square" rtlCol="0">
            <a:spAutoFit/>
          </a:bodyPr>
          <a:lstStyle/>
          <a:p>
            <a:pPr algn="ctr"/>
            <a:r>
              <a:rPr lang="ja-JP" altLang="en-US" b="1" dirty="0"/>
              <a:t>私</a:t>
            </a:r>
            <a:r>
              <a:rPr lang="ja-JP" altLang="en-US" b="1" dirty="0" smtClean="0"/>
              <a:t>はこの情ビキャラバンに参加する</a:t>
            </a:r>
            <a:r>
              <a:rPr lang="ja-JP" altLang="en-US" b="1" dirty="0"/>
              <a:t>うえ</a:t>
            </a:r>
            <a:r>
              <a:rPr lang="ja-JP" altLang="en-US" b="1" dirty="0" smtClean="0"/>
              <a:t>で楽しんだり、</a:t>
            </a:r>
            <a:endParaRPr lang="en-US" altLang="ja-JP" b="1" dirty="0" smtClean="0"/>
          </a:p>
          <a:p>
            <a:pPr algn="ctr"/>
            <a:r>
              <a:rPr lang="ja-JP" altLang="en-US" b="1" dirty="0"/>
              <a:t>優勝を</a:t>
            </a:r>
            <a:r>
              <a:rPr lang="ja-JP" altLang="en-US" b="1" dirty="0" smtClean="0"/>
              <a:t>目指す</a:t>
            </a:r>
            <a:r>
              <a:rPr lang="ja-JP" altLang="en-US" b="1" dirty="0"/>
              <a:t>以外に</a:t>
            </a:r>
            <a:r>
              <a:rPr lang="ja-JP" altLang="en-US" b="1" dirty="0" smtClean="0"/>
              <a:t>も、面白さや楽しさの</a:t>
            </a:r>
            <a:endParaRPr lang="en-US" altLang="ja-JP" b="1" dirty="0" smtClean="0"/>
          </a:p>
          <a:p>
            <a:pPr algn="ctr"/>
            <a:r>
              <a:rPr lang="ja-JP" altLang="en-US" b="1" dirty="0" smtClean="0"/>
              <a:t>要素がどのような点にあるかなどを</a:t>
            </a:r>
            <a:r>
              <a:rPr lang="ja-JP" altLang="en-US" b="1" dirty="0"/>
              <a:t>研究</a:t>
            </a:r>
            <a:r>
              <a:rPr lang="ja-JP" altLang="en-US" b="1" dirty="0" smtClean="0"/>
              <a:t>し</a:t>
            </a:r>
            <a:endParaRPr lang="en-US" altLang="ja-JP" b="1" dirty="0" smtClean="0"/>
          </a:p>
          <a:p>
            <a:pPr algn="ctr"/>
            <a:r>
              <a:rPr lang="ja-JP" altLang="en-US" b="1" dirty="0" smtClean="0"/>
              <a:t>ゲーム制作時の引き出しを増やし続けています。</a:t>
            </a:r>
            <a:endParaRPr lang="en-US" altLang="ja-JP" b="1" dirty="0" smtClean="0"/>
          </a:p>
        </p:txBody>
      </p:sp>
      <p:sp>
        <p:nvSpPr>
          <p:cNvPr id="37" name="テキスト ボックス 36"/>
          <p:cNvSpPr txBox="1"/>
          <p:nvPr/>
        </p:nvSpPr>
        <p:spPr>
          <a:xfrm>
            <a:off x="230667" y="4997977"/>
            <a:ext cx="6396667" cy="1477328"/>
          </a:xfrm>
          <a:prstGeom prst="rect">
            <a:avLst/>
          </a:prstGeom>
          <a:noFill/>
        </p:spPr>
        <p:txBody>
          <a:bodyPr wrap="square" rtlCol="0">
            <a:spAutoFit/>
          </a:bodyPr>
          <a:lstStyle/>
          <a:p>
            <a:pPr algn="ctr"/>
            <a:r>
              <a:rPr lang="ja-JP" altLang="en-US" b="1" dirty="0" smtClean="0"/>
              <a:t>全２０回あるうえに、１日で複数やるキャラバンもあり</a:t>
            </a:r>
            <a:endParaRPr lang="en-US" altLang="ja-JP" b="1" dirty="0" smtClean="0"/>
          </a:p>
          <a:p>
            <a:pPr algn="ctr"/>
            <a:r>
              <a:rPr lang="ja-JP" altLang="en-US" b="1" dirty="0"/>
              <a:t>音楽</a:t>
            </a:r>
            <a:r>
              <a:rPr lang="ja-JP" altLang="en-US" b="1" dirty="0" smtClean="0"/>
              <a:t>ゲームだけのミュージカルソン、</a:t>
            </a:r>
            <a:endParaRPr lang="en-US" altLang="ja-JP" b="1" dirty="0" smtClean="0"/>
          </a:p>
          <a:p>
            <a:pPr algn="ctr"/>
            <a:r>
              <a:rPr lang="ja-JP" altLang="en-US" b="1" dirty="0"/>
              <a:t>格闘</a:t>
            </a:r>
            <a:r>
              <a:rPr lang="ja-JP" altLang="en-US" b="1" dirty="0" smtClean="0"/>
              <a:t>ゲームだけのグラップルソンなどがあります。</a:t>
            </a:r>
            <a:endParaRPr lang="en-US" altLang="ja-JP" b="1" dirty="0" smtClean="0"/>
          </a:p>
          <a:p>
            <a:pPr algn="ctr"/>
            <a:r>
              <a:rPr lang="ja-JP" altLang="en-US" b="1" dirty="0" smtClean="0"/>
              <a:t>これらすべてで、１位に賞状が授与されるので</a:t>
            </a:r>
            <a:endParaRPr lang="en-US" altLang="ja-JP" b="1" dirty="0" smtClean="0"/>
          </a:p>
          <a:p>
            <a:pPr algn="ctr"/>
            <a:r>
              <a:rPr lang="ja-JP" altLang="en-US" b="1" dirty="0" smtClean="0"/>
              <a:t>努力が形に残りとても嬉しいです。</a:t>
            </a:r>
            <a:endParaRPr lang="en-US" altLang="ja-JP" b="1" dirty="0" smtClean="0"/>
          </a:p>
        </p:txBody>
      </p:sp>
      <p:pic>
        <p:nvPicPr>
          <p:cNvPr id="38" name="図 37"/>
          <p:cNvPicPr>
            <a:picLocks noChangeAspect="1"/>
          </p:cNvPicPr>
          <p:nvPr/>
        </p:nvPicPr>
        <p:blipFill rotWithShape="1">
          <a:blip r:embed="rId5" cstate="print">
            <a:extLst>
              <a:ext uri="{28A0092B-C50C-407E-A947-70E740481C1C}">
                <a14:useLocalDpi xmlns:a14="http://schemas.microsoft.com/office/drawing/2010/main" val="0"/>
              </a:ext>
            </a:extLst>
          </a:blip>
          <a:srcRect t="5299" r="2244" b="1368"/>
          <a:stretch/>
        </p:blipFill>
        <p:spPr>
          <a:xfrm rot="5400000">
            <a:off x="1070887" y="6677682"/>
            <a:ext cx="1522968" cy="1090545"/>
          </a:xfrm>
          <a:prstGeom prst="rect">
            <a:avLst/>
          </a:prstGeom>
        </p:spPr>
      </p:pic>
      <p:pic>
        <p:nvPicPr>
          <p:cNvPr id="39" name="図 38"/>
          <p:cNvPicPr>
            <a:picLocks noChangeAspect="1"/>
          </p:cNvPicPr>
          <p:nvPr/>
        </p:nvPicPr>
        <p:blipFill rotWithShape="1">
          <a:blip r:embed="rId6" cstate="print">
            <a:extLst>
              <a:ext uri="{28A0092B-C50C-407E-A947-70E740481C1C}">
                <a14:useLocalDpi xmlns:a14="http://schemas.microsoft.com/office/drawing/2010/main" val="0"/>
              </a:ext>
            </a:extLst>
          </a:blip>
          <a:srcRect b="2992"/>
          <a:stretch/>
        </p:blipFill>
        <p:spPr>
          <a:xfrm rot="5400000">
            <a:off x="4278889" y="6684915"/>
            <a:ext cx="1479013" cy="1076077"/>
          </a:xfrm>
          <a:prstGeom prst="rect">
            <a:avLst/>
          </a:prstGeom>
        </p:spPr>
      </p:pic>
      <p:pic>
        <p:nvPicPr>
          <p:cNvPr id="40" name="図 39"/>
          <p:cNvPicPr>
            <a:picLocks noChangeAspect="1"/>
          </p:cNvPicPr>
          <p:nvPr/>
        </p:nvPicPr>
        <p:blipFill rotWithShape="1">
          <a:blip r:embed="rId7" cstate="print">
            <a:extLst>
              <a:ext uri="{28A0092B-C50C-407E-A947-70E740481C1C}">
                <a14:useLocalDpi xmlns:a14="http://schemas.microsoft.com/office/drawing/2010/main" val="0"/>
              </a:ext>
            </a:extLst>
          </a:blip>
          <a:srcRect b="2078"/>
          <a:stretch/>
        </p:blipFill>
        <p:spPr>
          <a:xfrm rot="5400000">
            <a:off x="2686538" y="6699658"/>
            <a:ext cx="1484925" cy="1090546"/>
          </a:xfrm>
          <a:prstGeom prst="rect">
            <a:avLst/>
          </a:prstGeom>
        </p:spPr>
      </p:pic>
    </p:spTree>
    <p:extLst>
      <p:ext uri="{BB962C8B-B14F-4D97-AF65-F5344CB8AC3E}">
        <p14:creationId xmlns:p14="http://schemas.microsoft.com/office/powerpoint/2010/main" val="391791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16000"/>
          </a:stretch>
        </a:blipFill>
        <a:effectLst/>
      </p:bgPr>
    </p:bg>
    <p:spTree>
      <p:nvGrpSpPr>
        <p:cNvPr id="1" name=""/>
        <p:cNvGrpSpPr/>
        <p:nvPr/>
      </p:nvGrpSpPr>
      <p:grpSpPr>
        <a:xfrm>
          <a:off x="0" y="0"/>
          <a:ext cx="0" cy="0"/>
          <a:chOff x="0" y="0"/>
          <a:chExt cx="0" cy="0"/>
        </a:xfrm>
      </p:grpSpPr>
      <p:sp>
        <p:nvSpPr>
          <p:cNvPr id="3" name="テキスト ボックス 2"/>
          <p:cNvSpPr txBox="1"/>
          <p:nvPr/>
        </p:nvSpPr>
        <p:spPr>
          <a:xfrm>
            <a:off x="2798058" y="244497"/>
            <a:ext cx="1261884" cy="523220"/>
          </a:xfrm>
          <a:prstGeom prst="rect">
            <a:avLst/>
          </a:prstGeom>
          <a:noFill/>
        </p:spPr>
        <p:txBody>
          <a:bodyPr wrap="none" rtlCol="0">
            <a:spAutoFit/>
          </a:bodyPr>
          <a:lstStyle/>
          <a:p>
            <a:r>
              <a:rPr lang="ja-JP" altLang="en-US" sz="2800" dirty="0" smtClean="0"/>
              <a:t>裏表紙</a:t>
            </a:r>
            <a:endParaRPr kumimoji="1" lang="ja-JP" altLang="en-US" sz="2800" dirty="0"/>
          </a:p>
        </p:txBody>
      </p:sp>
      <p:sp>
        <p:nvSpPr>
          <p:cNvPr id="4" name="テキスト ボックス 3"/>
          <p:cNvSpPr txBox="1"/>
          <p:nvPr/>
        </p:nvSpPr>
        <p:spPr>
          <a:xfrm>
            <a:off x="1605424" y="1631198"/>
            <a:ext cx="3647152" cy="923330"/>
          </a:xfrm>
          <a:prstGeom prst="rect">
            <a:avLst/>
          </a:prstGeom>
          <a:noFill/>
        </p:spPr>
        <p:txBody>
          <a:bodyPr wrap="none" rtlCol="0">
            <a:spAutoFit/>
          </a:bodyPr>
          <a:lstStyle/>
          <a:p>
            <a:pPr algn="ctr"/>
            <a:r>
              <a:rPr kumimoji="1" lang="ja-JP" altLang="en-US" b="1" dirty="0" smtClean="0"/>
              <a:t>学科イベントの写真</a:t>
            </a:r>
            <a:r>
              <a:rPr lang="ja-JP" altLang="en-US" b="1" dirty="0" smtClean="0"/>
              <a:t>を入れて</a:t>
            </a:r>
            <a:endParaRPr lang="en-US" altLang="ja-JP" b="1" dirty="0" smtClean="0"/>
          </a:p>
          <a:p>
            <a:pPr algn="ctr"/>
            <a:r>
              <a:rPr kumimoji="1" lang="ja-JP" altLang="en-US" b="1" dirty="0" smtClean="0"/>
              <a:t>あまり</a:t>
            </a:r>
            <a:r>
              <a:rPr kumimoji="1" lang="ja-JP" altLang="en-US" b="1" dirty="0" err="1" smtClean="0"/>
              <a:t>ごちゃ</a:t>
            </a:r>
            <a:r>
              <a:rPr kumimoji="1" lang="ja-JP" altLang="en-US" b="1" dirty="0" smtClean="0"/>
              <a:t>つ</a:t>
            </a:r>
            <a:r>
              <a:rPr lang="ja-JP" altLang="en-US" b="1" dirty="0" smtClean="0"/>
              <a:t>かせず</a:t>
            </a:r>
            <a:r>
              <a:rPr kumimoji="1" lang="ja-JP" altLang="en-US" b="1" dirty="0" smtClean="0"/>
              <a:t>スッキリと</a:t>
            </a:r>
            <a:endParaRPr kumimoji="1" lang="en-US" altLang="ja-JP" b="1" dirty="0" smtClean="0"/>
          </a:p>
          <a:p>
            <a:pPr algn="ctr"/>
            <a:r>
              <a:rPr lang="ja-JP" altLang="en-US" b="1" dirty="0"/>
              <a:t>した感じ</a:t>
            </a:r>
            <a:r>
              <a:rPr lang="ja-JP" altLang="en-US" b="1" dirty="0" smtClean="0"/>
              <a:t>に画像を入れる</a:t>
            </a:r>
            <a:endParaRPr kumimoji="1" lang="en-US" altLang="ja-JP" b="1" dirty="0" smtClean="0"/>
          </a:p>
        </p:txBody>
      </p:sp>
    </p:spTree>
    <p:extLst>
      <p:ext uri="{BB962C8B-B14F-4D97-AF65-F5344CB8AC3E}">
        <p14:creationId xmlns:p14="http://schemas.microsoft.com/office/powerpoint/2010/main" val="151394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8000" r="-58000"/>
          </a:stretch>
        </a:blipFill>
        <a:effectLst/>
      </p:bgPr>
    </p:bg>
    <p:spTree>
      <p:nvGrpSpPr>
        <p:cNvPr id="1" name=""/>
        <p:cNvGrpSpPr/>
        <p:nvPr/>
      </p:nvGrpSpPr>
      <p:grpSpPr>
        <a:xfrm>
          <a:off x="0" y="0"/>
          <a:ext cx="0" cy="0"/>
          <a:chOff x="0" y="0"/>
          <a:chExt cx="0" cy="0"/>
        </a:xfrm>
      </p:grpSpPr>
      <p:sp>
        <p:nvSpPr>
          <p:cNvPr id="7" name="角丸四角形 6"/>
          <p:cNvSpPr/>
          <p:nvPr/>
        </p:nvSpPr>
        <p:spPr>
          <a:xfrm>
            <a:off x="223345" y="220717"/>
            <a:ext cx="6411311" cy="6420747"/>
          </a:xfrm>
          <a:prstGeom prst="roundRect">
            <a:avLst>
              <a:gd name="adj" fmla="val 4009"/>
            </a:avLst>
          </a:prstGeom>
          <a:solidFill>
            <a:srgbClr val="DEDED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角丸四角形 15"/>
          <p:cNvSpPr/>
          <p:nvPr/>
        </p:nvSpPr>
        <p:spPr>
          <a:xfrm>
            <a:off x="394897" y="5021037"/>
            <a:ext cx="5044609"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1429232" y="2892987"/>
            <a:ext cx="5158834"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4899" y="1784500"/>
            <a:ext cx="4189146"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レーム 5"/>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角丸四角形 7"/>
          <p:cNvSpPr/>
          <p:nvPr/>
        </p:nvSpPr>
        <p:spPr>
          <a:xfrm>
            <a:off x="2608007" y="449100"/>
            <a:ext cx="1647465" cy="769441"/>
          </a:xfrm>
          <a:prstGeom prst="roundRect">
            <a:avLst>
              <a:gd name="adj" fmla="val 8580"/>
            </a:avLst>
          </a:prstGeom>
          <a:solidFill>
            <a:srgbClr val="B6B6B6">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2737301" y="407388"/>
            <a:ext cx="1383398" cy="769441"/>
          </a:xfrm>
          <a:prstGeom prst="rect">
            <a:avLst/>
          </a:prstGeom>
          <a:noFill/>
          <a:ln>
            <a:noFill/>
          </a:ln>
        </p:spPr>
        <p:txBody>
          <a:bodyPr wrap="square" rtlCol="0">
            <a:spAutoFit/>
          </a:bodyPr>
          <a:lstStyle/>
          <a:p>
            <a:pPr algn="ctr"/>
            <a:r>
              <a:rPr kumimoji="1" lang="ja-JP" altLang="en-US" sz="4400" b="1" dirty="0" smtClean="0">
                <a:latin typeface="HG正楷書体-PRO" panose="03000600000000000000" pitchFamily="66" charset="-128"/>
                <a:ea typeface="HG正楷書体-PRO" panose="03000600000000000000" pitchFamily="66" charset="-128"/>
              </a:rPr>
              <a:t>目次</a:t>
            </a:r>
            <a:endParaRPr kumimoji="1" lang="ja-JP" altLang="en-US" sz="4400" b="1" dirty="0">
              <a:latin typeface="HG正楷書体-PRO" panose="03000600000000000000" pitchFamily="66" charset="-128"/>
              <a:ea typeface="HG正楷書体-PRO" panose="03000600000000000000" pitchFamily="66" charset="-128"/>
            </a:endParaRPr>
          </a:p>
        </p:txBody>
      </p:sp>
      <p:sp>
        <p:nvSpPr>
          <p:cNvPr id="9" name="テキスト ボックス 8"/>
          <p:cNvSpPr txBox="1"/>
          <p:nvPr/>
        </p:nvSpPr>
        <p:spPr>
          <a:xfrm>
            <a:off x="324882" y="1736864"/>
            <a:ext cx="4329180"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プロフィール</a:t>
            </a:r>
            <a:r>
              <a:rPr lang="ja-JP" altLang="en-US" sz="3600" b="1" dirty="0" smtClean="0">
                <a:latin typeface="HG正楷書体-PRO" panose="03000600000000000000" pitchFamily="66" charset="-128"/>
                <a:ea typeface="HG正楷書体-PRO" panose="03000600000000000000" pitchFamily="66" charset="-128"/>
              </a:rPr>
              <a:t>：２ｐ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382643" y="2875655"/>
            <a:ext cx="5252013"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個人制作作品：３～７ｐ</a:t>
            </a:r>
            <a:endParaRPr kumimoji="1" lang="en-US" altLang="ja-JP" sz="3600" b="1" dirty="0" smtClean="0">
              <a:latin typeface="HG正楷書体-PRO" panose="03000600000000000000" pitchFamily="66" charset="-128"/>
              <a:ea typeface="HG正楷書体-PRO" panose="03000600000000000000" pitchFamily="66" charset="-128"/>
            </a:endParaRPr>
          </a:p>
        </p:txBody>
      </p:sp>
      <p:sp>
        <p:nvSpPr>
          <p:cNvPr id="11" name="テキスト ボックス 10"/>
          <p:cNvSpPr txBox="1"/>
          <p:nvPr/>
        </p:nvSpPr>
        <p:spPr>
          <a:xfrm>
            <a:off x="324882" y="4977073"/>
            <a:ext cx="5231856"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学科イベント：８～９ｐ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535900" y="5653396"/>
            <a:ext cx="2652778" cy="830997"/>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・ハッカソン</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・情ビキャラバン</a:t>
            </a:r>
            <a:endParaRPr kumimoji="1" lang="en-US" altLang="ja-JP" sz="2400" b="1" dirty="0" smtClean="0">
              <a:latin typeface="HG正楷書体-PRO" panose="03000600000000000000" pitchFamily="66" charset="-128"/>
              <a:ea typeface="HG正楷書体-PRO" panose="03000600000000000000" pitchFamily="66" charset="-128"/>
            </a:endParaRPr>
          </a:p>
        </p:txBody>
      </p:sp>
      <p:sp>
        <p:nvSpPr>
          <p:cNvPr id="20" name="テキスト ボックス 19"/>
          <p:cNvSpPr txBox="1"/>
          <p:nvPr/>
        </p:nvSpPr>
        <p:spPr>
          <a:xfrm>
            <a:off x="1467920" y="3472646"/>
            <a:ext cx="4088817" cy="1200329"/>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・２</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シューティング</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・２</a:t>
            </a:r>
            <a:r>
              <a:rPr kumimoji="1" lang="en-US" altLang="ja-JP" sz="2400" b="1" dirty="0" smtClean="0">
                <a:latin typeface="HG正楷書体-PRO" panose="03000600000000000000" pitchFamily="66" charset="-128"/>
                <a:ea typeface="HG正楷書体-PRO" panose="03000600000000000000" pitchFamily="66" charset="-128"/>
              </a:rPr>
              <a:t>D</a:t>
            </a:r>
            <a:r>
              <a:rPr kumimoji="1"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a:p>
            <a:r>
              <a:rPr lang="ja-JP" altLang="en-US" sz="2400" b="1" dirty="0" smtClean="0">
                <a:latin typeface="HG正楷書体-PRO" panose="03000600000000000000" pitchFamily="66" charset="-128"/>
                <a:ea typeface="HG正楷書体-PRO" panose="03000600000000000000" pitchFamily="66" charset="-128"/>
              </a:rPr>
              <a:t>・３</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p:txBody>
      </p:sp>
    </p:spTree>
    <p:extLst>
      <p:ext uri="{BB962C8B-B14F-4D97-AF65-F5344CB8AC3E}">
        <p14:creationId xmlns:p14="http://schemas.microsoft.com/office/powerpoint/2010/main" val="2198262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8000" r="-58000"/>
          </a:stretch>
        </a:blipFill>
        <a:effectLst/>
      </p:bgPr>
    </p:bg>
    <p:spTree>
      <p:nvGrpSpPr>
        <p:cNvPr id="1" name=""/>
        <p:cNvGrpSpPr/>
        <p:nvPr/>
      </p:nvGrpSpPr>
      <p:grpSpPr>
        <a:xfrm>
          <a:off x="0" y="0"/>
          <a:ext cx="0" cy="0"/>
          <a:chOff x="0" y="0"/>
          <a:chExt cx="0" cy="0"/>
        </a:xfrm>
      </p:grpSpPr>
      <p:sp>
        <p:nvSpPr>
          <p:cNvPr id="6" name="角丸四角形 5"/>
          <p:cNvSpPr/>
          <p:nvPr/>
        </p:nvSpPr>
        <p:spPr>
          <a:xfrm>
            <a:off x="223345" y="765014"/>
            <a:ext cx="6411311" cy="5846801"/>
          </a:xfrm>
          <a:prstGeom prst="roundRect">
            <a:avLst>
              <a:gd name="adj" fmla="val 4009"/>
            </a:avLst>
          </a:prstGeom>
          <a:solidFill>
            <a:srgbClr val="AEAEA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785063" y="1720050"/>
            <a:ext cx="2408032" cy="461665"/>
          </a:xfrm>
          <a:prstGeom prst="rect">
            <a:avLst/>
          </a:prstGeom>
          <a:noFill/>
        </p:spPr>
        <p:txBody>
          <a:bodyPr wrap="none" rtlCol="0">
            <a:spAutoFit/>
          </a:bodyPr>
          <a:lstStyle/>
          <a:p>
            <a:r>
              <a:rPr kumimoji="1" lang="ja-JP" altLang="en-US" sz="2400" b="1" dirty="0" smtClean="0"/>
              <a:t>名前：片野 裕哉</a:t>
            </a:r>
            <a:endParaRPr kumimoji="1" lang="ja-JP" altLang="en-US" sz="2400" b="1" dirty="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39482" t="36354" r="45327" b="55614"/>
          <a:stretch/>
        </p:blipFill>
        <p:spPr>
          <a:xfrm rot="16200000">
            <a:off x="231373" y="1723677"/>
            <a:ext cx="2545662" cy="1794375"/>
          </a:xfrm>
          <a:prstGeom prst="rect">
            <a:avLst/>
          </a:prstGeom>
        </p:spPr>
      </p:pic>
      <p:sp>
        <p:nvSpPr>
          <p:cNvPr id="25" name="テキスト ボックス 24"/>
          <p:cNvSpPr txBox="1"/>
          <p:nvPr/>
        </p:nvSpPr>
        <p:spPr>
          <a:xfrm>
            <a:off x="4106824" y="1547927"/>
            <a:ext cx="1261884" cy="276999"/>
          </a:xfrm>
          <a:prstGeom prst="rect">
            <a:avLst/>
          </a:prstGeom>
          <a:noFill/>
        </p:spPr>
        <p:txBody>
          <a:bodyPr wrap="none" rtlCol="0">
            <a:spAutoFit/>
          </a:bodyPr>
          <a:lstStyle/>
          <a:p>
            <a:r>
              <a:rPr kumimoji="1" lang="ja-JP" altLang="en-US" sz="1200" b="1" dirty="0" smtClean="0"/>
              <a:t>かたの　ひろや</a:t>
            </a:r>
            <a:endParaRPr kumimoji="1" lang="ja-JP" altLang="en-US" sz="1200" b="1" dirty="0"/>
          </a:p>
        </p:txBody>
      </p:sp>
      <p:sp>
        <p:nvSpPr>
          <p:cNvPr id="26" name="テキスト ボックス 25"/>
          <p:cNvSpPr txBox="1"/>
          <p:nvPr/>
        </p:nvSpPr>
        <p:spPr>
          <a:xfrm>
            <a:off x="3678062" y="2251979"/>
            <a:ext cx="2646878" cy="830997"/>
          </a:xfrm>
          <a:prstGeom prst="rect">
            <a:avLst/>
          </a:prstGeom>
          <a:noFill/>
        </p:spPr>
        <p:txBody>
          <a:bodyPr wrap="none" rtlCol="0" anchor="ctr">
            <a:spAutoFit/>
          </a:bodyPr>
          <a:lstStyle/>
          <a:p>
            <a:r>
              <a:rPr kumimoji="1" lang="ja-JP" altLang="en-US" sz="2400" b="1" dirty="0" smtClean="0"/>
              <a:t>ベースを弾くこと</a:t>
            </a:r>
            <a:endParaRPr lang="en-US" altLang="ja-JP" sz="2400" b="1" dirty="0"/>
          </a:p>
          <a:p>
            <a:r>
              <a:rPr lang="ja-JP" altLang="en-US" sz="2400" b="1" dirty="0" smtClean="0"/>
              <a:t>漫画・アニメ鑑賞</a:t>
            </a:r>
            <a:endParaRPr kumimoji="1" lang="ja-JP" altLang="en-US" sz="2400" b="1" dirty="0"/>
          </a:p>
        </p:txBody>
      </p:sp>
      <p:sp>
        <p:nvSpPr>
          <p:cNvPr id="27" name="テキスト ボックス 26"/>
          <p:cNvSpPr txBox="1"/>
          <p:nvPr/>
        </p:nvSpPr>
        <p:spPr>
          <a:xfrm>
            <a:off x="2785063" y="2435148"/>
            <a:ext cx="1107996" cy="461665"/>
          </a:xfrm>
          <a:prstGeom prst="rect">
            <a:avLst/>
          </a:prstGeom>
          <a:noFill/>
        </p:spPr>
        <p:txBody>
          <a:bodyPr wrap="none" rtlCol="0">
            <a:spAutoFit/>
          </a:bodyPr>
          <a:lstStyle/>
          <a:p>
            <a:r>
              <a:rPr lang="ja-JP" altLang="en-US" sz="2400" b="1" dirty="0" smtClean="0"/>
              <a:t>趣味</a:t>
            </a:r>
            <a:r>
              <a:rPr kumimoji="1" lang="ja-JP" altLang="en-US" sz="2400" b="1" dirty="0" smtClean="0"/>
              <a:t>：</a:t>
            </a:r>
            <a:endParaRPr kumimoji="1" lang="ja-JP" altLang="en-US" sz="2400" b="1" dirty="0"/>
          </a:p>
        </p:txBody>
      </p:sp>
      <p:pic>
        <p:nvPicPr>
          <p:cNvPr id="29" name="図 28"/>
          <p:cNvPicPr>
            <a:picLocks noChangeAspect="1"/>
          </p:cNvPicPr>
          <p:nvPr/>
        </p:nvPicPr>
        <p:blipFill rotWithShape="1">
          <a:blip r:embed="rId4" cstate="print">
            <a:extLst>
              <a:ext uri="{28A0092B-C50C-407E-A947-70E740481C1C}">
                <a14:useLocalDpi xmlns:a14="http://schemas.microsoft.com/office/drawing/2010/main" val="0"/>
              </a:ext>
            </a:extLst>
          </a:blip>
          <a:srcRect t="44986"/>
          <a:stretch/>
        </p:blipFill>
        <p:spPr>
          <a:xfrm>
            <a:off x="38888" y="4019518"/>
            <a:ext cx="6780223" cy="2098175"/>
          </a:xfrm>
          <a:prstGeom prst="rect">
            <a:avLst/>
          </a:prstGeom>
        </p:spPr>
      </p:pic>
      <p:sp>
        <p:nvSpPr>
          <p:cNvPr id="30" name="テキスト ボックス 29"/>
          <p:cNvSpPr txBox="1"/>
          <p:nvPr/>
        </p:nvSpPr>
        <p:spPr>
          <a:xfrm>
            <a:off x="2785063" y="3150246"/>
            <a:ext cx="2802370" cy="461665"/>
          </a:xfrm>
          <a:prstGeom prst="rect">
            <a:avLst/>
          </a:prstGeom>
          <a:noFill/>
        </p:spPr>
        <p:txBody>
          <a:bodyPr wrap="none" rtlCol="0">
            <a:spAutoFit/>
          </a:bodyPr>
          <a:lstStyle/>
          <a:p>
            <a:r>
              <a:rPr lang="ja-JP" altLang="en-US" sz="2400" b="1" dirty="0" smtClean="0"/>
              <a:t>部活</a:t>
            </a:r>
            <a:r>
              <a:rPr kumimoji="1" lang="ja-JP" altLang="en-US" sz="2400" b="1" dirty="0" smtClean="0"/>
              <a:t>：</a:t>
            </a:r>
            <a:r>
              <a:rPr kumimoji="1" lang="en-US" altLang="ja-JP" sz="2400" b="1" dirty="0" smtClean="0"/>
              <a:t>e</a:t>
            </a:r>
            <a:r>
              <a:rPr kumimoji="1" lang="ja-JP" altLang="en-US" sz="2400" b="1" dirty="0" smtClean="0"/>
              <a:t>スポーツ部</a:t>
            </a:r>
            <a:endParaRPr kumimoji="1" lang="ja-JP" altLang="en-US" sz="2400" b="1" dirty="0"/>
          </a:p>
        </p:txBody>
      </p:sp>
    </p:spTree>
    <p:extLst>
      <p:ext uri="{BB962C8B-B14F-4D97-AF65-F5344CB8AC3E}">
        <p14:creationId xmlns:p14="http://schemas.microsoft.com/office/powerpoint/2010/main" val="2272554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7" name="角丸四角形 16"/>
          <p:cNvSpPr/>
          <p:nvPr/>
        </p:nvSpPr>
        <p:spPr>
          <a:xfrm>
            <a:off x="254874" y="7053437"/>
            <a:ext cx="6411311" cy="1942803"/>
          </a:xfrm>
          <a:prstGeom prst="roundRect">
            <a:avLst>
              <a:gd name="adj" fmla="val 25434"/>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角丸四角形 19"/>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角丸四角形 3"/>
          <p:cNvSpPr/>
          <p:nvPr/>
        </p:nvSpPr>
        <p:spPr>
          <a:xfrm>
            <a:off x="245085" y="765014"/>
            <a:ext cx="6411311" cy="6003647"/>
          </a:xfrm>
          <a:prstGeom prst="roundRect">
            <a:avLst>
              <a:gd name="adj" fmla="val 8580"/>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1056649" y="650071"/>
            <a:ext cx="4807763" cy="1200329"/>
          </a:xfrm>
          <a:prstGeom prst="rect">
            <a:avLst/>
          </a:prstGeom>
          <a:noFill/>
        </p:spPr>
        <p:txBody>
          <a:bodyPr wrap="square" rtlCol="0">
            <a:spAutoFit/>
          </a:bodyPr>
          <a:lstStyle/>
          <a:p>
            <a:r>
              <a:rPr kumimoji="1" lang="en-US" altLang="ja-JP" sz="7200" dirty="0" smtClean="0">
                <a:solidFill>
                  <a:schemeClr val="bg1"/>
                </a:solidFill>
                <a:latin typeface="Brush Script MT" panose="03060802040406070304" pitchFamily="66" charset="0"/>
              </a:rPr>
              <a:t>Shot</a:t>
            </a:r>
            <a:r>
              <a:rPr kumimoji="1" lang="ja-JP" altLang="en-US" sz="7200" dirty="0" smtClean="0">
                <a:solidFill>
                  <a:schemeClr val="bg1"/>
                </a:solidFill>
                <a:latin typeface="Brush Script MT" panose="03060802040406070304" pitchFamily="66" charset="0"/>
              </a:rPr>
              <a:t> </a:t>
            </a:r>
            <a:r>
              <a:rPr kumimoji="1" lang="en-US" altLang="ja-JP" sz="7200" dirty="0" smtClean="0">
                <a:solidFill>
                  <a:schemeClr val="bg1"/>
                </a:solidFill>
                <a:latin typeface="Brush Script MT" panose="03060802040406070304" pitchFamily="66" charset="0"/>
              </a:rPr>
              <a:t>Reflection</a:t>
            </a:r>
            <a:endParaRPr kumimoji="1" lang="ja-JP" altLang="en-US" sz="7200" dirty="0">
              <a:solidFill>
                <a:schemeClr val="bg1"/>
              </a:solidFill>
              <a:latin typeface="Brush Script MT" panose="03060802040406070304" pitchFamily="66" charset="0"/>
            </a:endParaRPr>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1025119" y="642394"/>
            <a:ext cx="4807763" cy="1200329"/>
          </a:xfrm>
          <a:prstGeom prst="rect">
            <a:avLst/>
          </a:prstGeom>
          <a:noFill/>
        </p:spPr>
        <p:txBody>
          <a:bodyPr wrap="square" rtlCol="0">
            <a:spAutoFit/>
          </a:bodyPr>
          <a:lstStyle/>
          <a:p>
            <a:r>
              <a:rPr kumimoji="1" lang="en-US" altLang="ja-JP" sz="7200" dirty="0" smtClean="0">
                <a:solidFill>
                  <a:srgbClr val="00AAFF"/>
                </a:solidFill>
                <a:latin typeface="Brush Script MT" panose="03060802040406070304" pitchFamily="66" charset="0"/>
              </a:rPr>
              <a:t>Shot</a:t>
            </a:r>
            <a:r>
              <a:rPr kumimoji="1" lang="ja-JP" altLang="en-US" sz="7200" dirty="0" smtClean="0">
                <a:solidFill>
                  <a:srgbClr val="00AAFF"/>
                </a:solidFill>
                <a:latin typeface="Brush Script MT" panose="03060802040406070304" pitchFamily="66" charset="0"/>
              </a:rPr>
              <a:t> </a:t>
            </a:r>
            <a:r>
              <a:rPr kumimoji="1" lang="en-US" altLang="ja-JP" sz="7200" dirty="0" smtClean="0">
                <a:solidFill>
                  <a:srgbClr val="00AAFF"/>
                </a:solidFill>
                <a:latin typeface="Brush Script MT" panose="03060802040406070304" pitchFamily="66" charset="0"/>
              </a:rPr>
              <a:t>Reflection</a:t>
            </a:r>
            <a:endParaRPr kumimoji="1" lang="ja-JP" altLang="en-US" sz="7200" dirty="0">
              <a:solidFill>
                <a:srgbClr val="00AAFF"/>
              </a:solidFill>
              <a:latin typeface="Brush Script MT" panose="03060802040406070304" pitchFamily="66" charset="0"/>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330" y="1784335"/>
            <a:ext cx="4187439" cy="2355435"/>
          </a:xfrm>
          <a:prstGeom prst="rect">
            <a:avLst/>
          </a:prstGeom>
        </p:spPr>
      </p:pic>
      <p:sp>
        <p:nvSpPr>
          <p:cNvPr id="7" name="テキスト ボックス 6"/>
          <p:cNvSpPr txBox="1"/>
          <p:nvPr/>
        </p:nvSpPr>
        <p:spPr>
          <a:xfrm>
            <a:off x="1073227" y="4254713"/>
            <a:ext cx="2031325" cy="369332"/>
          </a:xfrm>
          <a:prstGeom prst="rect">
            <a:avLst/>
          </a:prstGeom>
          <a:noFill/>
        </p:spPr>
        <p:txBody>
          <a:bodyPr wrap="none" rtlCol="0">
            <a:spAutoFit/>
          </a:bodyPr>
          <a:lstStyle/>
          <a:p>
            <a:r>
              <a:rPr kumimoji="1" lang="ja-JP" altLang="en-US" dirty="0" smtClean="0">
                <a:solidFill>
                  <a:schemeClr val="bg1"/>
                </a:solidFill>
              </a:rPr>
              <a:t>プレイ人数：１人</a:t>
            </a:r>
            <a:endParaRPr kumimoji="1" lang="ja-JP" altLang="en-US" dirty="0">
              <a:solidFill>
                <a:schemeClr val="bg1"/>
              </a:solidFill>
            </a:endParaRPr>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dirty="0" smtClean="0">
                <a:solidFill>
                  <a:schemeClr val="bg1"/>
                </a:solidFill>
              </a:rPr>
              <a:t>操作方法</a:t>
            </a:r>
            <a:r>
              <a:rPr lang="ja-JP" altLang="en-US" dirty="0">
                <a:solidFill>
                  <a:schemeClr val="bg1"/>
                </a:solidFill>
              </a:rPr>
              <a:t>　</a:t>
            </a:r>
            <a:r>
              <a:rPr kumimoji="1" lang="ja-JP" altLang="en-US" dirty="0" smtClean="0">
                <a:solidFill>
                  <a:schemeClr val="bg1"/>
                </a:solidFill>
              </a:rPr>
              <a:t>：キーボード</a:t>
            </a:r>
            <a:endParaRPr kumimoji="1" lang="ja-JP" altLang="en-US" dirty="0">
              <a:solidFill>
                <a:schemeClr val="bg1"/>
              </a:solidFill>
            </a:endParaRPr>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dirty="0" smtClean="0">
                <a:solidFill>
                  <a:schemeClr val="bg1"/>
                </a:solidFill>
              </a:rPr>
              <a:t>使用言語　：Ｃ言語</a:t>
            </a:r>
            <a:endParaRPr kumimoji="1" lang="ja-JP" altLang="en-US" dirty="0">
              <a:solidFill>
                <a:schemeClr val="bg1"/>
              </a:solidFill>
            </a:endParaRPr>
          </a:p>
        </p:txBody>
      </p:sp>
      <p:sp>
        <p:nvSpPr>
          <p:cNvPr id="26" name="テキスト ボックス 25"/>
          <p:cNvSpPr txBox="1"/>
          <p:nvPr/>
        </p:nvSpPr>
        <p:spPr>
          <a:xfrm>
            <a:off x="1073227" y="5986545"/>
            <a:ext cx="4405565" cy="369332"/>
          </a:xfrm>
          <a:prstGeom prst="rect">
            <a:avLst/>
          </a:prstGeom>
          <a:noFill/>
        </p:spPr>
        <p:txBody>
          <a:bodyPr wrap="none" rtlCol="0">
            <a:spAutoFit/>
          </a:bodyPr>
          <a:lstStyle/>
          <a:p>
            <a:r>
              <a:rPr kumimoji="1" lang="ja-JP" altLang="en-US" dirty="0" smtClean="0">
                <a:solidFill>
                  <a:schemeClr val="bg1"/>
                </a:solidFill>
              </a:rPr>
              <a:t>開発環境　：</a:t>
            </a:r>
            <a:r>
              <a:rPr lang="en-US" altLang="ja-JP" dirty="0" smtClean="0">
                <a:solidFill>
                  <a:schemeClr val="bg1"/>
                </a:solidFill>
              </a:rPr>
              <a:t>Visual Studio 2015</a:t>
            </a:r>
            <a:r>
              <a:rPr lang="ja-JP" altLang="en-US" dirty="0">
                <a:solidFill>
                  <a:schemeClr val="bg1"/>
                </a:solidFill>
              </a:rPr>
              <a:t> </a:t>
            </a:r>
            <a:r>
              <a:rPr lang="ja-JP" altLang="en-US" dirty="0" smtClean="0">
                <a:solidFill>
                  <a:schemeClr val="bg1"/>
                </a:solidFill>
              </a:rPr>
              <a:t> </a:t>
            </a:r>
            <a:r>
              <a:rPr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DirectX9</a:t>
            </a:r>
            <a:endParaRPr kumimoji="1" lang="ja-JP" altLang="en-US" dirty="0">
              <a:solidFill>
                <a:schemeClr val="bg1"/>
              </a:solidFill>
            </a:endParaRPr>
          </a:p>
        </p:txBody>
      </p:sp>
      <p:sp>
        <p:nvSpPr>
          <p:cNvPr id="27" name="テキスト ボックス 26"/>
          <p:cNvSpPr txBox="1"/>
          <p:nvPr/>
        </p:nvSpPr>
        <p:spPr>
          <a:xfrm>
            <a:off x="1073227" y="5331813"/>
            <a:ext cx="4711546" cy="369332"/>
          </a:xfrm>
          <a:prstGeom prst="rect">
            <a:avLst/>
          </a:prstGeom>
          <a:noFill/>
        </p:spPr>
        <p:txBody>
          <a:bodyPr wrap="none" rtlCol="0">
            <a:spAutoFit/>
          </a:bodyPr>
          <a:lstStyle/>
          <a:p>
            <a:r>
              <a:rPr lang="ja-JP" altLang="en-US" dirty="0" smtClean="0">
                <a:solidFill>
                  <a:schemeClr val="bg1"/>
                </a:solidFill>
              </a:rPr>
              <a:t>制作期間　：２０２０年</a:t>
            </a:r>
            <a:r>
              <a:rPr lang="ja-JP" altLang="en-US" dirty="0">
                <a:solidFill>
                  <a:schemeClr val="bg1"/>
                </a:solidFill>
              </a:rPr>
              <a:t>６</a:t>
            </a:r>
            <a:r>
              <a:rPr lang="ja-JP" altLang="en-US" dirty="0" smtClean="0">
                <a:solidFill>
                  <a:schemeClr val="bg1"/>
                </a:solidFill>
              </a:rPr>
              <a:t>月～</a:t>
            </a:r>
            <a:r>
              <a:rPr lang="ja-JP" altLang="en-US" dirty="0">
                <a:solidFill>
                  <a:schemeClr val="bg1"/>
                </a:solidFill>
              </a:rPr>
              <a:t>９</a:t>
            </a:r>
            <a:r>
              <a:rPr lang="ja-JP" altLang="en-US" dirty="0" smtClean="0">
                <a:solidFill>
                  <a:schemeClr val="bg1"/>
                </a:solidFill>
              </a:rPr>
              <a:t>月</a:t>
            </a:r>
            <a:r>
              <a:rPr lang="en-US" altLang="ja-JP" dirty="0" smtClean="0">
                <a:solidFill>
                  <a:schemeClr val="bg1"/>
                </a:solidFill>
              </a:rPr>
              <a:t>(</a:t>
            </a:r>
            <a:r>
              <a:rPr lang="ja-JP" altLang="en-US" dirty="0" smtClean="0">
                <a:solidFill>
                  <a:schemeClr val="bg1"/>
                </a:solidFill>
              </a:rPr>
              <a:t>４か月</a:t>
            </a:r>
            <a:r>
              <a:rPr lang="en-US" altLang="ja-JP" dirty="0" smtClean="0">
                <a:solidFill>
                  <a:schemeClr val="bg1"/>
                </a:solidFill>
              </a:rPr>
              <a:t>)</a:t>
            </a:r>
            <a:endParaRPr kumimoji="1" lang="ja-JP" altLang="en-US" dirty="0">
              <a:solidFill>
                <a:schemeClr val="bg1"/>
              </a:solidFill>
            </a:endParaRPr>
          </a:p>
        </p:txBody>
      </p:sp>
      <p:sp>
        <p:nvSpPr>
          <p:cNvPr id="28" name="テキスト ボックス 27"/>
          <p:cNvSpPr txBox="1"/>
          <p:nvPr/>
        </p:nvSpPr>
        <p:spPr>
          <a:xfrm>
            <a:off x="1073227" y="5659179"/>
            <a:ext cx="2031325" cy="369332"/>
          </a:xfrm>
          <a:prstGeom prst="rect">
            <a:avLst/>
          </a:prstGeom>
          <a:noFill/>
        </p:spPr>
        <p:txBody>
          <a:bodyPr wrap="none" rtlCol="0">
            <a:spAutoFit/>
          </a:bodyPr>
          <a:lstStyle/>
          <a:p>
            <a:r>
              <a:rPr lang="ja-JP" altLang="en-US" dirty="0" smtClean="0">
                <a:solidFill>
                  <a:schemeClr val="bg1"/>
                </a:solidFill>
              </a:rPr>
              <a:t>制作人数　：</a:t>
            </a:r>
            <a:r>
              <a:rPr lang="ja-JP" altLang="en-US" dirty="0">
                <a:solidFill>
                  <a:schemeClr val="bg1"/>
                </a:solidFill>
              </a:rPr>
              <a:t>１</a:t>
            </a:r>
            <a:r>
              <a:rPr lang="ja-JP" altLang="en-US" dirty="0" smtClean="0">
                <a:solidFill>
                  <a:schemeClr val="bg1"/>
                </a:solidFill>
              </a:rPr>
              <a:t>人</a:t>
            </a:r>
            <a:endParaRPr kumimoji="1" lang="ja-JP" altLang="en-US" dirty="0">
              <a:solidFill>
                <a:schemeClr val="bg1"/>
              </a:solidFill>
            </a:endParaRPr>
          </a:p>
        </p:txBody>
      </p:sp>
      <p:sp>
        <p:nvSpPr>
          <p:cNvPr id="18" name="テキスト ボックス 17"/>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19" name="テキスト ボックス 18"/>
          <p:cNvSpPr txBox="1"/>
          <p:nvPr/>
        </p:nvSpPr>
        <p:spPr>
          <a:xfrm>
            <a:off x="357341" y="7817637"/>
            <a:ext cx="6135416" cy="923330"/>
          </a:xfrm>
          <a:prstGeom prst="rect">
            <a:avLst/>
          </a:prstGeom>
          <a:noFill/>
        </p:spPr>
        <p:txBody>
          <a:bodyPr wrap="square" rtlCol="0">
            <a:spAutoFit/>
          </a:bodyPr>
          <a:lstStyle/>
          <a:p>
            <a:r>
              <a:rPr lang="ja-JP" altLang="en-US" dirty="0" smtClean="0">
                <a:solidFill>
                  <a:schemeClr val="bg1"/>
                </a:solidFill>
              </a:rPr>
              <a:t>現れてくる敵を倒すとスコアが加算される！</a:t>
            </a:r>
            <a:endParaRPr lang="en-US" altLang="ja-JP" dirty="0" smtClean="0">
              <a:solidFill>
                <a:schemeClr val="bg1"/>
              </a:solidFill>
            </a:endParaRPr>
          </a:p>
          <a:p>
            <a:r>
              <a:rPr kumimoji="1" lang="ja-JP" altLang="en-US" dirty="0" smtClean="0">
                <a:solidFill>
                  <a:schemeClr val="bg1"/>
                </a:solidFill>
              </a:rPr>
              <a:t>自機弾を発射するほかにも敵弾を反射することもできる！</a:t>
            </a:r>
            <a:endParaRPr kumimoji="1" lang="en-US" altLang="ja-JP" dirty="0" smtClean="0">
              <a:solidFill>
                <a:schemeClr val="bg1"/>
              </a:solidFill>
            </a:endParaRPr>
          </a:p>
          <a:p>
            <a:r>
              <a:rPr kumimoji="1" lang="ja-JP" altLang="en-US" dirty="0" smtClean="0">
                <a:solidFill>
                  <a:schemeClr val="bg1"/>
                </a:solidFill>
              </a:rPr>
              <a:t>上手く自機弾と反射を使い分けてハイスコアを目指そう！</a:t>
            </a:r>
            <a:endParaRPr kumimoji="1" lang="ja-JP" altLang="en-US" dirty="0">
              <a:solidFill>
                <a:schemeClr val="bg1"/>
              </a:solidFill>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Tree>
    <p:extLst>
      <p:ext uri="{BB962C8B-B14F-4D97-AF65-F5344CB8AC3E}">
        <p14:creationId xmlns:p14="http://schemas.microsoft.com/office/powerpoint/2010/main" val="1241877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4" name="角丸四角形 3"/>
          <p:cNvSpPr/>
          <p:nvPr/>
        </p:nvSpPr>
        <p:spPr>
          <a:xfrm>
            <a:off x="245085" y="2278080"/>
            <a:ext cx="6411311" cy="5208448"/>
          </a:xfrm>
          <a:prstGeom prst="roundRect">
            <a:avLst>
              <a:gd name="adj" fmla="val 5517"/>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角丸四角形 60"/>
          <p:cNvSpPr/>
          <p:nvPr/>
        </p:nvSpPr>
        <p:spPr>
          <a:xfrm>
            <a:off x="4540471" y="5856225"/>
            <a:ext cx="2022867" cy="1531521"/>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角丸四角形 61"/>
          <p:cNvSpPr/>
          <p:nvPr/>
        </p:nvSpPr>
        <p:spPr>
          <a:xfrm>
            <a:off x="4463481" y="4411970"/>
            <a:ext cx="2099858" cy="1211426"/>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a:off x="223345" y="275253"/>
            <a:ext cx="6411311" cy="1872000"/>
          </a:xfrm>
          <a:prstGeom prst="roundRect">
            <a:avLst>
              <a:gd name="adj" fmla="val 13633"/>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角丸四角形 47"/>
          <p:cNvSpPr/>
          <p:nvPr/>
        </p:nvSpPr>
        <p:spPr>
          <a:xfrm>
            <a:off x="2597482" y="332575"/>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232" y="1049664"/>
            <a:ext cx="760504" cy="920423"/>
          </a:xfrm>
          <a:prstGeom prst="rect">
            <a:avLst/>
          </a:prstGeom>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882" y="1029858"/>
            <a:ext cx="775191" cy="907978"/>
          </a:xfrm>
          <a:prstGeom prst="rect">
            <a:avLst/>
          </a:prstGeom>
        </p:spPr>
      </p:pic>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テキスト ボックス 13"/>
          <p:cNvSpPr txBox="1"/>
          <p:nvPr/>
        </p:nvSpPr>
        <p:spPr>
          <a:xfrm>
            <a:off x="2721114" y="298455"/>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5" name="テキスト ボックス 14"/>
          <p:cNvSpPr txBox="1"/>
          <p:nvPr/>
        </p:nvSpPr>
        <p:spPr>
          <a:xfrm>
            <a:off x="732013" y="724160"/>
            <a:ext cx="2262158" cy="369332"/>
          </a:xfrm>
          <a:prstGeom prst="rect">
            <a:avLst/>
          </a:prstGeom>
          <a:noFill/>
        </p:spPr>
        <p:txBody>
          <a:bodyPr wrap="none" rtlCol="0">
            <a:spAutoFit/>
          </a:bodyPr>
          <a:lstStyle/>
          <a:p>
            <a:r>
              <a:rPr kumimoji="1" lang="ja-JP" altLang="en-US" dirty="0" smtClean="0">
                <a:solidFill>
                  <a:schemeClr val="bg1"/>
                </a:solidFill>
              </a:rPr>
              <a:t>様々な攻撃方法！！</a:t>
            </a:r>
            <a:endParaRPr kumimoji="1" lang="ja-JP" altLang="en-US" dirty="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40807" t="77814" r="49458" b="42"/>
          <a:stretch/>
        </p:blipFill>
        <p:spPr>
          <a:xfrm>
            <a:off x="434766" y="1102958"/>
            <a:ext cx="554112" cy="712340"/>
          </a:xfrm>
          <a:prstGeom prst="rect">
            <a:avLst/>
          </a:prstGeom>
        </p:spPr>
      </p:pic>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l="50550" t="53860" r="40182" b="24908"/>
          <a:stretch/>
        </p:blipFill>
        <p:spPr>
          <a:xfrm>
            <a:off x="1940462" y="1105312"/>
            <a:ext cx="559102" cy="723839"/>
          </a:xfrm>
          <a:prstGeom prst="rect">
            <a:avLst/>
          </a:prstGeom>
        </p:spPr>
      </p:pic>
      <p:pic>
        <p:nvPicPr>
          <p:cNvPr id="20" name="図 19"/>
          <p:cNvPicPr>
            <a:picLocks noChangeAspect="1"/>
          </p:cNvPicPr>
          <p:nvPr/>
        </p:nvPicPr>
        <p:blipFill rotWithShape="1">
          <a:blip r:embed="rId7" cstate="print">
            <a:extLst>
              <a:ext uri="{28A0092B-C50C-407E-A947-70E740481C1C}">
                <a14:useLocalDpi xmlns:a14="http://schemas.microsoft.com/office/drawing/2010/main" val="0"/>
              </a:ext>
            </a:extLst>
          </a:blip>
          <a:srcRect l="37035" t="69732" r="53923" b="9930"/>
          <a:stretch/>
        </p:blipFill>
        <p:spPr>
          <a:xfrm>
            <a:off x="1178558" y="1099392"/>
            <a:ext cx="567935" cy="721951"/>
          </a:xfrm>
          <a:prstGeom prst="rect">
            <a:avLst/>
          </a:prstGeom>
        </p:spPr>
      </p:pic>
      <p:pic>
        <p:nvPicPr>
          <p:cNvPr id="19" name="図 18"/>
          <p:cNvPicPr>
            <a:picLocks noChangeAspect="1"/>
          </p:cNvPicPr>
          <p:nvPr/>
        </p:nvPicPr>
        <p:blipFill rotWithShape="1">
          <a:blip r:embed="rId8" cstate="print">
            <a:extLst>
              <a:ext uri="{28A0092B-C50C-407E-A947-70E740481C1C}">
                <a14:useLocalDpi xmlns:a14="http://schemas.microsoft.com/office/drawing/2010/main" val="0"/>
              </a:ext>
            </a:extLst>
          </a:blip>
          <a:srcRect l="36123" t="63201" r="55290" b="17509"/>
          <a:stretch/>
        </p:blipFill>
        <p:spPr>
          <a:xfrm>
            <a:off x="2693533" y="1113122"/>
            <a:ext cx="557811" cy="708221"/>
          </a:xfrm>
          <a:prstGeom prst="rect">
            <a:avLst/>
          </a:prstGeom>
        </p:spPr>
      </p:pic>
      <p:sp>
        <p:nvSpPr>
          <p:cNvPr id="22" name="テキスト ボックス 21"/>
          <p:cNvSpPr txBox="1"/>
          <p:nvPr/>
        </p:nvSpPr>
        <p:spPr>
          <a:xfrm>
            <a:off x="4219077" y="709419"/>
            <a:ext cx="1800493" cy="369332"/>
          </a:xfrm>
          <a:prstGeom prst="rect">
            <a:avLst/>
          </a:prstGeom>
          <a:noFill/>
        </p:spPr>
        <p:txBody>
          <a:bodyPr wrap="none" rtlCol="0">
            <a:spAutoFit/>
          </a:bodyPr>
          <a:lstStyle/>
          <a:p>
            <a:r>
              <a:rPr kumimoji="1" lang="ja-JP" altLang="en-US" dirty="0" smtClean="0">
                <a:solidFill>
                  <a:schemeClr val="bg1"/>
                </a:solidFill>
              </a:rPr>
              <a:t>敵弾を反射！？</a:t>
            </a:r>
            <a:endParaRPr kumimoji="1" lang="en-US" altLang="ja-JP" dirty="0" smtClean="0">
              <a:solidFill>
                <a:schemeClr val="bg1"/>
              </a:solidFill>
            </a:endParaRPr>
          </a:p>
        </p:txBody>
      </p:sp>
      <p:cxnSp>
        <p:nvCxnSpPr>
          <p:cNvPr id="31" name="直線コネクタ 30"/>
          <p:cNvCxnSpPr/>
          <p:nvPr/>
        </p:nvCxnSpPr>
        <p:spPr>
          <a:xfrm flipH="1">
            <a:off x="3429000" y="802495"/>
            <a:ext cx="0" cy="12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52000" y="2648985"/>
            <a:ext cx="1338828" cy="369332"/>
          </a:xfrm>
          <a:prstGeom prst="rect">
            <a:avLst/>
          </a:prstGeom>
          <a:noFill/>
        </p:spPr>
        <p:txBody>
          <a:bodyPr wrap="none" rtlCol="0">
            <a:spAutoFit/>
          </a:bodyPr>
          <a:lstStyle/>
          <a:p>
            <a:r>
              <a:rPr kumimoji="1" lang="ja-JP" altLang="en-US" b="1" dirty="0" smtClean="0">
                <a:solidFill>
                  <a:schemeClr val="bg1"/>
                </a:solidFill>
              </a:rPr>
              <a:t>・画面遷移</a:t>
            </a:r>
            <a:endParaRPr kumimoji="1" lang="ja-JP" altLang="en-US" b="1" dirty="0">
              <a:solidFill>
                <a:schemeClr val="bg1"/>
              </a:solidFill>
            </a:endParaRPr>
          </a:p>
        </p:txBody>
      </p:sp>
      <p:sp>
        <p:nvSpPr>
          <p:cNvPr id="8" name="正方形/長方形 7"/>
          <p:cNvSpPr>
            <a:spLocks/>
          </p:cNvSpPr>
          <p:nvPr/>
        </p:nvSpPr>
        <p:spPr>
          <a:xfrm>
            <a:off x="974120" y="3440775"/>
            <a:ext cx="812178"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タイトル</a:t>
            </a:r>
            <a:endParaRPr kumimoji="1" lang="ja-JP" altLang="en-US" sz="1200" b="1" dirty="0"/>
          </a:p>
        </p:txBody>
      </p:sp>
      <p:sp>
        <p:nvSpPr>
          <p:cNvPr id="34" name="正方形/長方形 33"/>
          <p:cNvSpPr>
            <a:spLocks/>
          </p:cNvSpPr>
          <p:nvPr/>
        </p:nvSpPr>
        <p:spPr>
          <a:xfrm>
            <a:off x="3101950" y="3440775"/>
            <a:ext cx="654101"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t>ゲーム</a:t>
            </a:r>
            <a:endParaRPr kumimoji="1" lang="ja-JP" altLang="en-US" sz="1200" b="1" dirty="0"/>
          </a:p>
        </p:txBody>
      </p:sp>
      <p:sp>
        <p:nvSpPr>
          <p:cNvPr id="35" name="正方形/長方形 34"/>
          <p:cNvSpPr>
            <a:spLocks/>
          </p:cNvSpPr>
          <p:nvPr/>
        </p:nvSpPr>
        <p:spPr>
          <a:xfrm>
            <a:off x="5071703" y="3439269"/>
            <a:ext cx="792599"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リザルト</a:t>
            </a:r>
            <a:endParaRPr kumimoji="1" lang="ja-JP" altLang="en-US" sz="1200" b="1" dirty="0"/>
          </a:p>
        </p:txBody>
      </p:sp>
      <p:sp>
        <p:nvSpPr>
          <p:cNvPr id="36" name="正方形/長方形 35"/>
          <p:cNvSpPr>
            <a:spLocks/>
          </p:cNvSpPr>
          <p:nvPr/>
        </p:nvSpPr>
        <p:spPr>
          <a:xfrm>
            <a:off x="3104998" y="3935767"/>
            <a:ext cx="648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ポーズ</a:t>
            </a:r>
            <a:endParaRPr kumimoji="1" lang="ja-JP" altLang="en-US" sz="1200" b="1" dirty="0"/>
          </a:p>
        </p:txBody>
      </p:sp>
      <p:sp>
        <p:nvSpPr>
          <p:cNvPr id="37" name="曲折矢印 36"/>
          <p:cNvSpPr>
            <a:spLocks noChangeAspect="1"/>
          </p:cNvSpPr>
          <p:nvPr/>
        </p:nvSpPr>
        <p:spPr>
          <a:xfrm rot="5400000" flipH="1" flipV="1">
            <a:off x="1994249" y="3195661"/>
            <a:ext cx="434740" cy="1383550"/>
          </a:xfrm>
          <a:prstGeom prst="bentArrow">
            <a:avLst>
              <a:gd name="adj1" fmla="val 19270"/>
              <a:gd name="adj2" fmla="val 22844"/>
              <a:gd name="adj3" fmla="val 38336"/>
              <a:gd name="adj4" fmla="val 36798"/>
            </a:avLst>
          </a:prstGeom>
          <a:solidFill>
            <a:srgbClr val="9DC3E6">
              <a:alpha val="9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U ターン矢印 8"/>
          <p:cNvSpPr>
            <a:spLocks noChangeAspect="1"/>
          </p:cNvSpPr>
          <p:nvPr/>
        </p:nvSpPr>
        <p:spPr>
          <a:xfrm rot="16200000">
            <a:off x="2306169" y="3542975"/>
            <a:ext cx="658043" cy="487543"/>
          </a:xfrm>
          <a:prstGeom prst="uturnArrow">
            <a:avLst>
              <a:gd name="adj1" fmla="val 17607"/>
              <a:gd name="adj2" fmla="val 20660"/>
              <a:gd name="adj3" fmla="val 28608"/>
              <a:gd name="adj4" fmla="val 43750"/>
              <a:gd name="adj5" fmla="val 87134"/>
            </a:avLst>
          </a:prstGeom>
          <a:solidFill>
            <a:srgbClr val="9DC3E6">
              <a:alpha val="90000"/>
            </a:srgbClr>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9" name="U ターン矢印 38"/>
          <p:cNvSpPr>
            <a:spLocks noChangeAspect="1"/>
          </p:cNvSpPr>
          <p:nvPr/>
        </p:nvSpPr>
        <p:spPr>
          <a:xfrm rot="10800000">
            <a:off x="1287482" y="3682951"/>
            <a:ext cx="4283038" cy="572927"/>
          </a:xfrm>
          <a:prstGeom prst="uturnArrow">
            <a:avLst>
              <a:gd name="adj1" fmla="val 14068"/>
              <a:gd name="adj2" fmla="val 18529"/>
              <a:gd name="adj3" fmla="val 28103"/>
              <a:gd name="adj4" fmla="val 43750"/>
              <a:gd name="adj5" fmla="val 100000"/>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8" name="テキスト ボックス 37"/>
          <p:cNvSpPr txBox="1"/>
          <p:nvPr/>
        </p:nvSpPr>
        <p:spPr>
          <a:xfrm>
            <a:off x="252000" y="5760530"/>
            <a:ext cx="3177000" cy="369332"/>
          </a:xfrm>
          <a:prstGeom prst="rect">
            <a:avLst/>
          </a:prstGeom>
          <a:noFill/>
        </p:spPr>
        <p:txBody>
          <a:bodyPr wrap="square" rtlCol="0">
            <a:spAutoFit/>
          </a:bodyPr>
          <a:lstStyle/>
          <a:p>
            <a:r>
              <a:rPr kumimoji="1" lang="ja-JP" altLang="en-US" b="1" dirty="0" smtClean="0">
                <a:solidFill>
                  <a:schemeClr val="bg1"/>
                </a:solidFill>
              </a:rPr>
              <a:t>・反射バリアの使用可能時間</a:t>
            </a:r>
            <a:endParaRPr kumimoji="1" lang="ja-JP" altLang="en-US" b="1" dirty="0">
              <a:solidFill>
                <a:schemeClr val="bg1"/>
              </a:solidFill>
            </a:endParaRPr>
          </a:p>
        </p:txBody>
      </p:sp>
      <p:cxnSp>
        <p:nvCxnSpPr>
          <p:cNvPr id="41" name="直線コネクタ 40"/>
          <p:cNvCxnSpPr/>
          <p:nvPr/>
        </p:nvCxnSpPr>
        <p:spPr>
          <a:xfrm flipH="1">
            <a:off x="459000" y="4335748"/>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右矢印 41"/>
          <p:cNvSpPr>
            <a:spLocks noChangeAspect="1"/>
          </p:cNvSpPr>
          <p:nvPr/>
        </p:nvSpPr>
        <p:spPr>
          <a:xfrm>
            <a:off x="4821656" y="1270843"/>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369000" y="2910810"/>
            <a:ext cx="6120000" cy="553998"/>
          </a:xfrm>
          <a:prstGeom prst="rect">
            <a:avLst/>
          </a:prstGeom>
          <a:noFill/>
        </p:spPr>
        <p:txBody>
          <a:bodyPr wrap="square" rtlCol="0">
            <a:spAutoFit/>
          </a:bodyPr>
          <a:lstStyle/>
          <a:p>
            <a:r>
              <a:rPr kumimoji="1" lang="ja-JP" altLang="en-US" sz="1400" dirty="0" smtClean="0">
                <a:solidFill>
                  <a:schemeClr val="bg1"/>
                </a:solidFill>
              </a:rPr>
              <a:t>ポーズ画面からもタイトル、ゲーム、それぞれに遷移するようにしました。</a:t>
            </a:r>
            <a:endParaRPr kumimoji="1" lang="en-US" altLang="ja-JP" sz="1400" dirty="0" smtClean="0">
              <a:solidFill>
                <a:schemeClr val="bg1"/>
              </a:solidFill>
            </a:endParaRPr>
          </a:p>
          <a:p>
            <a:r>
              <a:rPr lang="ja-JP" altLang="en-US" sz="1400" dirty="0" smtClean="0">
                <a:solidFill>
                  <a:schemeClr val="bg1"/>
                </a:solidFill>
              </a:rPr>
              <a:t>また、遷移時には</a:t>
            </a:r>
            <a:r>
              <a:rPr lang="ja-JP" altLang="en-US" sz="1500" b="1" dirty="0" smtClean="0">
                <a:ln w="3175">
                  <a:noFill/>
                </a:ln>
                <a:solidFill>
                  <a:schemeClr val="bg1"/>
                </a:solidFill>
              </a:rPr>
              <a:t>フェード処理</a:t>
            </a:r>
            <a:r>
              <a:rPr lang="ja-JP" altLang="en-US" sz="1400" dirty="0" smtClean="0">
                <a:solidFill>
                  <a:schemeClr val="bg1"/>
                </a:solidFill>
              </a:rPr>
              <a:t>を施しました。</a:t>
            </a:r>
            <a:endParaRPr kumimoji="1" lang="ja-JP" altLang="en-US" sz="1400" dirty="0">
              <a:solidFill>
                <a:schemeClr val="bg1"/>
              </a:solidFill>
            </a:endParaRPr>
          </a:p>
        </p:txBody>
      </p:sp>
      <p:sp>
        <p:nvSpPr>
          <p:cNvPr id="44" name="テキスト ボックス 43"/>
          <p:cNvSpPr txBox="1"/>
          <p:nvPr/>
        </p:nvSpPr>
        <p:spPr>
          <a:xfrm>
            <a:off x="369001" y="6061893"/>
            <a:ext cx="4127533" cy="1377300"/>
          </a:xfrm>
          <a:prstGeom prst="rect">
            <a:avLst/>
          </a:prstGeom>
          <a:noFill/>
        </p:spPr>
        <p:txBody>
          <a:bodyPr wrap="square" rtlCol="0">
            <a:spAutoFit/>
          </a:bodyPr>
          <a:lstStyle/>
          <a:p>
            <a:r>
              <a:rPr lang="ja-JP" altLang="en-US" sz="1500" dirty="0" smtClean="0">
                <a:solidFill>
                  <a:schemeClr val="bg1"/>
                </a:solidFill>
              </a:rPr>
              <a:t>バリア展開時は、ゲージが減っていく。</a:t>
            </a:r>
            <a:endParaRPr lang="en-US" altLang="ja-JP" sz="1500" dirty="0" smtClean="0">
              <a:solidFill>
                <a:schemeClr val="bg1"/>
              </a:solidFill>
            </a:endParaRPr>
          </a:p>
          <a:p>
            <a:r>
              <a:rPr lang="ja-JP" altLang="en-US" sz="1500" dirty="0" smtClean="0">
                <a:solidFill>
                  <a:schemeClr val="bg1"/>
                </a:solidFill>
              </a:rPr>
              <a:t>ゲージが</a:t>
            </a:r>
            <a:r>
              <a:rPr kumimoji="1" lang="ja-JP" altLang="en-US" sz="1500" dirty="0" smtClean="0">
                <a:solidFill>
                  <a:schemeClr val="bg1"/>
                </a:solidFill>
              </a:rPr>
              <a:t>無くなるとバリアは解除され、</a:t>
            </a:r>
            <a:endParaRPr kumimoji="1" lang="en-US" altLang="ja-JP" sz="1500" dirty="0" smtClean="0">
              <a:solidFill>
                <a:schemeClr val="bg1"/>
              </a:solidFill>
            </a:endParaRPr>
          </a:p>
          <a:p>
            <a:r>
              <a:rPr lang="ja-JP" altLang="en-US" sz="1500" dirty="0" smtClean="0">
                <a:solidFill>
                  <a:schemeClr val="bg1"/>
                </a:solidFill>
              </a:rPr>
              <a:t>最大まで溜まると再度使用可能に</a:t>
            </a:r>
            <a:r>
              <a:rPr kumimoji="1" lang="ja-JP" altLang="en-US" sz="1500" dirty="0" smtClean="0">
                <a:solidFill>
                  <a:schemeClr val="bg1"/>
                </a:solidFill>
              </a:rPr>
              <a:t>。</a:t>
            </a:r>
            <a:endParaRPr kumimoji="1" lang="en-US" altLang="ja-JP" sz="1500" dirty="0" smtClean="0">
              <a:solidFill>
                <a:schemeClr val="bg1"/>
              </a:solidFill>
            </a:endParaRPr>
          </a:p>
          <a:p>
            <a:pPr>
              <a:lnSpc>
                <a:spcPct val="150000"/>
              </a:lnSpc>
            </a:pPr>
            <a:r>
              <a:rPr kumimoji="1" lang="ja-JP" altLang="en-US" sz="1500" dirty="0" smtClean="0">
                <a:solidFill>
                  <a:schemeClr val="bg1"/>
                </a:solidFill>
              </a:rPr>
              <a:t>また、反射バリアが解除される直前に</a:t>
            </a:r>
            <a:endParaRPr kumimoji="1" lang="en-US" altLang="ja-JP" sz="1500" dirty="0" smtClean="0">
              <a:solidFill>
                <a:schemeClr val="bg1"/>
              </a:solidFill>
            </a:endParaRPr>
          </a:p>
          <a:p>
            <a:r>
              <a:rPr kumimoji="1" lang="ja-JP" altLang="en-US" sz="1600" b="1" dirty="0" smtClean="0">
                <a:ln>
                  <a:solidFill>
                    <a:srgbClr val="9BA29C"/>
                  </a:solidFill>
                </a:ln>
                <a:solidFill>
                  <a:srgbClr val="FF0000"/>
                </a:solidFill>
              </a:rPr>
              <a:t>バリアが点滅</a:t>
            </a:r>
            <a:r>
              <a:rPr kumimoji="1" lang="ja-JP" altLang="en-US" sz="1500" dirty="0" smtClean="0">
                <a:solidFill>
                  <a:schemeClr val="bg1"/>
                </a:solidFill>
              </a:rPr>
              <a:t>する処理も加えました。</a:t>
            </a:r>
            <a:endParaRPr kumimoji="1" lang="ja-JP" altLang="en-US" sz="1500" dirty="0">
              <a:solidFill>
                <a:schemeClr val="bg1"/>
              </a:solidFill>
            </a:endParaRPr>
          </a:p>
        </p:txBody>
      </p:sp>
      <p:pic>
        <p:nvPicPr>
          <p:cNvPr id="47" name="図 46"/>
          <p:cNvPicPr>
            <a:picLocks noChangeAspect="1"/>
          </p:cNvPicPr>
          <p:nvPr/>
        </p:nvPicPr>
        <p:blipFill rotWithShape="1">
          <a:blip r:embed="rId9" cstate="print">
            <a:extLst>
              <a:ext uri="{28A0092B-C50C-407E-A947-70E740481C1C}">
                <a14:useLocalDpi xmlns:a14="http://schemas.microsoft.com/office/drawing/2010/main" val="0"/>
              </a:ext>
            </a:extLst>
          </a:blip>
          <a:srcRect l="14329" t="21663"/>
          <a:stretch/>
        </p:blipFill>
        <p:spPr>
          <a:xfrm>
            <a:off x="4536708" y="4463972"/>
            <a:ext cx="1337877" cy="669668"/>
          </a:xfrm>
          <a:prstGeom prst="rect">
            <a:avLst/>
          </a:prstGeom>
        </p:spPr>
      </p:pic>
      <p:sp>
        <p:nvSpPr>
          <p:cNvPr id="49" name="角丸四角形 48"/>
          <p:cNvSpPr/>
          <p:nvPr/>
        </p:nvSpPr>
        <p:spPr>
          <a:xfrm>
            <a:off x="2356993" y="2343826"/>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2413338" y="2300966"/>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50" name="角丸四角形 49"/>
          <p:cNvSpPr/>
          <p:nvPr/>
        </p:nvSpPr>
        <p:spPr>
          <a:xfrm>
            <a:off x="223344" y="7645212"/>
            <a:ext cx="6411311" cy="1489516"/>
          </a:xfrm>
          <a:prstGeom prst="roundRect">
            <a:avLst>
              <a:gd name="adj" fmla="val 19222"/>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角丸四角形 50"/>
          <p:cNvSpPr/>
          <p:nvPr/>
        </p:nvSpPr>
        <p:spPr>
          <a:xfrm>
            <a:off x="2477238" y="7704096"/>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ボックス 51"/>
          <p:cNvSpPr txBox="1"/>
          <p:nvPr/>
        </p:nvSpPr>
        <p:spPr>
          <a:xfrm>
            <a:off x="2567226" y="7661236"/>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53" name="テキスト ボックス 52"/>
          <p:cNvSpPr txBox="1"/>
          <p:nvPr/>
        </p:nvSpPr>
        <p:spPr>
          <a:xfrm>
            <a:off x="391511" y="8157415"/>
            <a:ext cx="6074975" cy="954107"/>
          </a:xfrm>
          <a:prstGeom prst="rect">
            <a:avLst/>
          </a:prstGeom>
          <a:noFill/>
        </p:spPr>
        <p:txBody>
          <a:bodyPr wrap="square" rtlCol="0">
            <a:spAutoFit/>
          </a:bodyPr>
          <a:lstStyle/>
          <a:p>
            <a:r>
              <a:rPr lang="ja-JP" altLang="en-US" sz="1400" dirty="0" smtClean="0">
                <a:solidFill>
                  <a:schemeClr val="bg1"/>
                </a:solidFill>
              </a:rPr>
              <a:t>初めての制作でしたが、自分のやりたい処理の</a:t>
            </a:r>
            <a:r>
              <a:rPr lang="en-US" altLang="ja-JP" sz="1400" dirty="0" smtClean="0">
                <a:solidFill>
                  <a:schemeClr val="bg1"/>
                </a:solidFill>
              </a:rPr>
              <a:t>70</a:t>
            </a:r>
            <a:r>
              <a:rPr lang="ja-JP" altLang="en-US" sz="1400" dirty="0" smtClean="0">
                <a:solidFill>
                  <a:schemeClr val="bg1"/>
                </a:solidFill>
              </a:rPr>
              <a:t>％近くを実装出来たので、</a:t>
            </a:r>
            <a:endParaRPr lang="en-US" altLang="ja-JP" sz="1400" dirty="0" smtClean="0">
              <a:solidFill>
                <a:schemeClr val="bg1"/>
              </a:solidFill>
            </a:endParaRPr>
          </a:p>
          <a:p>
            <a:r>
              <a:rPr lang="ja-JP" altLang="en-US" sz="1400" dirty="0" smtClean="0">
                <a:solidFill>
                  <a:schemeClr val="bg1"/>
                </a:solidFill>
              </a:rPr>
              <a:t>達成感がありましたが、完成度を考えるとまだまだだと感じ世に出ている</a:t>
            </a:r>
            <a:endParaRPr lang="en-US" altLang="ja-JP" sz="1400" dirty="0" smtClean="0">
              <a:solidFill>
                <a:schemeClr val="bg1"/>
              </a:solidFill>
            </a:endParaRPr>
          </a:p>
          <a:p>
            <a:r>
              <a:rPr kumimoji="1" lang="ja-JP" altLang="en-US" sz="1400" dirty="0" smtClean="0">
                <a:solidFill>
                  <a:schemeClr val="bg1"/>
                </a:solidFill>
              </a:rPr>
              <a:t>ゲームの完成度の高さを感じました。</a:t>
            </a:r>
            <a:endParaRPr kumimoji="1" lang="en-US" altLang="ja-JP" sz="1400" dirty="0" smtClean="0">
              <a:solidFill>
                <a:schemeClr val="bg1"/>
              </a:solidFill>
            </a:endParaRPr>
          </a:p>
          <a:p>
            <a:r>
              <a:rPr kumimoji="1" lang="ja-JP" altLang="en-US" sz="1400" dirty="0" smtClean="0">
                <a:solidFill>
                  <a:schemeClr val="bg1"/>
                </a:solidFill>
              </a:rPr>
              <a:t>敵の出現などが</a:t>
            </a:r>
            <a:r>
              <a:rPr lang="ja-JP" altLang="en-US" sz="1400" dirty="0" smtClean="0">
                <a:solidFill>
                  <a:schemeClr val="bg1"/>
                </a:solidFill>
              </a:rPr>
              <a:t>上手く制御できていなく、改善していきたいと思いました。</a:t>
            </a:r>
            <a:endParaRPr kumimoji="1" lang="ja-JP" altLang="en-US" sz="1400" dirty="0">
              <a:solidFill>
                <a:schemeClr val="bg1"/>
              </a:solidFill>
            </a:endParaRPr>
          </a:p>
        </p:txBody>
      </p:sp>
      <p:sp>
        <p:nvSpPr>
          <p:cNvPr id="45" name="右矢印 44"/>
          <p:cNvSpPr>
            <a:spLocks/>
          </p:cNvSpPr>
          <p:nvPr/>
        </p:nvSpPr>
        <p:spPr>
          <a:xfrm>
            <a:off x="2084124" y="3429702"/>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460800" y="5715803"/>
            <a:ext cx="41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52000" y="4449420"/>
            <a:ext cx="2469114" cy="369332"/>
          </a:xfrm>
          <a:prstGeom prst="rect">
            <a:avLst/>
          </a:prstGeom>
          <a:noFill/>
        </p:spPr>
        <p:txBody>
          <a:bodyPr wrap="square" rtlCol="0">
            <a:spAutoFit/>
          </a:bodyPr>
          <a:lstStyle/>
          <a:p>
            <a:r>
              <a:rPr kumimoji="1" lang="ja-JP" altLang="en-US" b="1" dirty="0" smtClean="0">
                <a:solidFill>
                  <a:schemeClr val="bg1"/>
                </a:solidFill>
              </a:rPr>
              <a:t>・反射バリアについて</a:t>
            </a:r>
            <a:endParaRPr kumimoji="1" lang="ja-JP" altLang="en-US" b="1" dirty="0">
              <a:solidFill>
                <a:schemeClr val="bg1"/>
              </a:solidFill>
            </a:endParaRPr>
          </a:p>
        </p:txBody>
      </p:sp>
      <p:sp>
        <p:nvSpPr>
          <p:cNvPr id="56" name="テキスト ボックス 55"/>
          <p:cNvSpPr txBox="1"/>
          <p:nvPr/>
        </p:nvSpPr>
        <p:spPr>
          <a:xfrm>
            <a:off x="372211" y="4787758"/>
            <a:ext cx="4041666" cy="800219"/>
          </a:xfrm>
          <a:prstGeom prst="rect">
            <a:avLst/>
          </a:prstGeom>
          <a:noFill/>
        </p:spPr>
        <p:txBody>
          <a:bodyPr wrap="square" rtlCol="0">
            <a:spAutoFit/>
          </a:bodyPr>
          <a:lstStyle/>
          <a:p>
            <a:r>
              <a:rPr lang="ja-JP" altLang="en-US" sz="1500" dirty="0" smtClean="0">
                <a:solidFill>
                  <a:schemeClr val="bg1"/>
                </a:solidFill>
              </a:rPr>
              <a:t>発動すると</a:t>
            </a:r>
            <a:r>
              <a:rPr kumimoji="1" lang="ja-JP" altLang="en-US" sz="1500" dirty="0" smtClean="0">
                <a:solidFill>
                  <a:schemeClr val="bg1"/>
                </a:solidFill>
              </a:rPr>
              <a:t>敵弾を反射するバリアを展開。</a:t>
            </a:r>
            <a:endParaRPr kumimoji="1" lang="en-US" altLang="ja-JP" sz="1500" dirty="0" smtClean="0">
              <a:solidFill>
                <a:schemeClr val="bg1"/>
              </a:solidFill>
            </a:endParaRPr>
          </a:p>
          <a:p>
            <a:r>
              <a:rPr lang="ja-JP" altLang="en-US" sz="1500" b="1" dirty="0" smtClean="0">
                <a:ln w="6350" cmpd="dbl">
                  <a:solidFill>
                    <a:schemeClr val="accent6">
                      <a:lumMod val="20000"/>
                      <a:lumOff val="80000"/>
                    </a:schemeClr>
                  </a:solidFill>
                </a:ln>
                <a:solidFill>
                  <a:srgbClr val="FF0000"/>
                </a:solidFill>
              </a:rPr>
              <a:t>敵弾</a:t>
            </a:r>
            <a:r>
              <a:rPr lang="ja-JP" altLang="en-US" sz="1500" b="1" dirty="0">
                <a:ln w="6350" cmpd="dbl">
                  <a:solidFill>
                    <a:schemeClr val="accent6">
                      <a:lumMod val="20000"/>
                      <a:lumOff val="80000"/>
                    </a:schemeClr>
                  </a:solidFill>
                </a:ln>
                <a:solidFill>
                  <a:srgbClr val="FF0000"/>
                </a:solidFill>
              </a:rPr>
              <a:t>を強化</a:t>
            </a:r>
            <a:r>
              <a:rPr lang="ja-JP" altLang="en-US" sz="1500" dirty="0">
                <a:solidFill>
                  <a:schemeClr val="bg1"/>
                </a:solidFill>
              </a:rPr>
              <a:t>して</a:t>
            </a:r>
            <a:r>
              <a:rPr lang="ja-JP" altLang="en-US" sz="1500" dirty="0" smtClean="0">
                <a:solidFill>
                  <a:schemeClr val="bg1"/>
                </a:solidFill>
              </a:rPr>
              <a:t>反射するため、</a:t>
            </a:r>
            <a:endParaRPr lang="en-US" altLang="ja-JP" sz="1500" dirty="0" smtClean="0">
              <a:solidFill>
                <a:schemeClr val="bg1"/>
              </a:solidFill>
            </a:endParaRPr>
          </a:p>
          <a:p>
            <a:r>
              <a:rPr lang="ja-JP" altLang="en-US" sz="1500" dirty="0" smtClean="0">
                <a:solidFill>
                  <a:schemeClr val="bg1"/>
                </a:solidFill>
              </a:rPr>
              <a:t>自機弾</a:t>
            </a:r>
            <a:r>
              <a:rPr lang="ja-JP" altLang="en-US" sz="1500" dirty="0">
                <a:solidFill>
                  <a:schemeClr val="bg1"/>
                </a:solidFill>
              </a:rPr>
              <a:t>だけでは倒しづらい</a:t>
            </a:r>
            <a:r>
              <a:rPr lang="ja-JP" altLang="en-US" sz="1500" dirty="0" smtClean="0">
                <a:solidFill>
                  <a:schemeClr val="bg1"/>
                </a:solidFill>
              </a:rPr>
              <a:t>敵も素早く倒せる。</a:t>
            </a:r>
            <a:endParaRPr lang="en-US" altLang="ja-JP" sz="1500" dirty="0" smtClean="0">
              <a:solidFill>
                <a:schemeClr val="bg1"/>
              </a:solidFill>
            </a:endParaRPr>
          </a:p>
        </p:txBody>
      </p:sp>
      <p:sp>
        <p:nvSpPr>
          <p:cNvPr id="57" name="右矢印 56"/>
          <p:cNvSpPr>
            <a:spLocks/>
          </p:cNvSpPr>
          <p:nvPr/>
        </p:nvSpPr>
        <p:spPr>
          <a:xfrm>
            <a:off x="4053877" y="3434486"/>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3187927" y="3640008"/>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下矢印 57"/>
          <p:cNvSpPr/>
          <p:nvPr/>
        </p:nvSpPr>
        <p:spPr>
          <a:xfrm flipV="1">
            <a:off x="3476023" y="3636026"/>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pic>
        <p:nvPicPr>
          <p:cNvPr id="10" name="図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sp>
        <p:nvSpPr>
          <p:cNvPr id="59" name="テキスト ボックス 58"/>
          <p:cNvSpPr txBox="1"/>
          <p:nvPr/>
        </p:nvSpPr>
        <p:spPr>
          <a:xfrm>
            <a:off x="4682090" y="5172236"/>
            <a:ext cx="1899689" cy="461665"/>
          </a:xfrm>
          <a:prstGeom prst="rect">
            <a:avLst/>
          </a:prstGeom>
          <a:noFill/>
        </p:spPr>
        <p:txBody>
          <a:bodyPr wrap="square" rtlCol="0">
            <a:spAutoFit/>
          </a:bodyPr>
          <a:lstStyle/>
          <a:p>
            <a:r>
              <a:rPr kumimoji="1" lang="ja-JP" altLang="en-US" sz="1200" b="1" dirty="0" smtClean="0">
                <a:solidFill>
                  <a:schemeClr val="bg1"/>
                </a:solidFill>
              </a:rPr>
              <a:t>↑このゲージが溜まると</a:t>
            </a:r>
            <a:endParaRPr kumimoji="1" lang="en-US" altLang="ja-JP" sz="1200" b="1" dirty="0" smtClean="0">
              <a:solidFill>
                <a:schemeClr val="bg1"/>
              </a:solidFill>
            </a:endParaRPr>
          </a:p>
          <a:p>
            <a:r>
              <a:rPr kumimoji="1" lang="ja-JP" altLang="en-US" sz="1200" b="1" dirty="0" smtClean="0">
                <a:solidFill>
                  <a:schemeClr val="bg1"/>
                </a:solidFill>
              </a:rPr>
              <a:t>　　　　バリアが使える</a:t>
            </a:r>
            <a:endParaRPr kumimoji="1" lang="ja-JP" altLang="en-US" sz="1200" b="1" dirty="0">
              <a:solidFill>
                <a:schemeClr val="bg1"/>
              </a:solidFill>
            </a:endParaRPr>
          </a:p>
        </p:txBody>
      </p:sp>
      <p:sp>
        <p:nvSpPr>
          <p:cNvPr id="3" name="ドーナツ 2"/>
          <p:cNvSpPr/>
          <p:nvPr/>
        </p:nvSpPr>
        <p:spPr>
          <a:xfrm>
            <a:off x="4614041" y="5010969"/>
            <a:ext cx="1358874" cy="195284"/>
          </a:xfrm>
          <a:prstGeom prst="donut">
            <a:avLst>
              <a:gd name="adj" fmla="val 27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0886" y="6856507"/>
            <a:ext cx="1875600" cy="145455"/>
          </a:xfrm>
          <a:prstGeom prst="rect">
            <a:avLst/>
          </a:prstGeom>
        </p:spPr>
      </p:pic>
      <p:pic>
        <p:nvPicPr>
          <p:cNvPr id="60" name="図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91342" y="6853329"/>
            <a:ext cx="1040593" cy="145534"/>
          </a:xfrm>
          <a:prstGeom prst="rect">
            <a:avLst/>
          </a:prstGeom>
        </p:spPr>
      </p:pic>
      <p:pic>
        <p:nvPicPr>
          <p:cNvPr id="63" name="図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1342" y="6853329"/>
            <a:ext cx="1876640" cy="145534"/>
          </a:xfrm>
          <a:prstGeom prst="rect">
            <a:avLst/>
          </a:prstGeom>
        </p:spPr>
      </p:pic>
      <p:sp>
        <p:nvSpPr>
          <p:cNvPr id="64" name="テキスト ボックス 63"/>
          <p:cNvSpPr txBox="1"/>
          <p:nvPr/>
        </p:nvSpPr>
        <p:spPr>
          <a:xfrm>
            <a:off x="4905461" y="6309775"/>
            <a:ext cx="1259142" cy="287687"/>
          </a:xfrm>
          <a:prstGeom prst="rect">
            <a:avLst/>
          </a:prstGeom>
          <a:noFill/>
        </p:spPr>
        <p:txBody>
          <a:bodyPr wrap="square" rtlCol="0">
            <a:spAutoFit/>
          </a:bodyPr>
          <a:lstStyle/>
          <a:p>
            <a:r>
              <a:rPr kumimoji="1" lang="ja-JP" altLang="en-US" sz="1200" b="1" dirty="0" smtClean="0">
                <a:solidFill>
                  <a:schemeClr val="bg1"/>
                </a:solidFill>
              </a:rPr>
              <a:t>↑ゲージ最大時</a:t>
            </a:r>
            <a:endParaRPr kumimoji="1" lang="ja-JP" altLang="en-US" sz="1200" b="1" dirty="0">
              <a:solidFill>
                <a:schemeClr val="bg1"/>
              </a:solidFill>
            </a:endParaRPr>
          </a:p>
        </p:txBody>
      </p:sp>
      <p:sp>
        <p:nvSpPr>
          <p:cNvPr id="65" name="テキスト ボックス 64"/>
          <p:cNvSpPr txBox="1"/>
          <p:nvPr/>
        </p:nvSpPr>
        <p:spPr>
          <a:xfrm>
            <a:off x="4900091" y="7041943"/>
            <a:ext cx="1259142" cy="276999"/>
          </a:xfrm>
          <a:prstGeom prst="rect">
            <a:avLst/>
          </a:prstGeom>
          <a:noFill/>
        </p:spPr>
        <p:txBody>
          <a:bodyPr wrap="square" rtlCol="0">
            <a:spAutoFit/>
          </a:bodyPr>
          <a:lstStyle/>
          <a:p>
            <a:r>
              <a:rPr kumimoji="1" lang="ja-JP" altLang="en-US" sz="1200" b="1" dirty="0" smtClean="0">
                <a:solidFill>
                  <a:schemeClr val="bg1"/>
                </a:solidFill>
              </a:rPr>
              <a:t>↑ゲージ減少時</a:t>
            </a:r>
            <a:endParaRPr kumimoji="1" lang="ja-JP" altLang="en-US" sz="1200" b="1" dirty="0">
              <a:solidFill>
                <a:schemeClr val="bg1"/>
              </a:solidFill>
            </a:endParaRPr>
          </a:p>
        </p:txBody>
      </p:sp>
      <p:sp>
        <p:nvSpPr>
          <p:cNvPr id="66" name="右矢印 65"/>
          <p:cNvSpPr>
            <a:spLocks noChangeAspect="1"/>
          </p:cNvSpPr>
          <p:nvPr/>
        </p:nvSpPr>
        <p:spPr>
          <a:xfrm flipH="1">
            <a:off x="5639552" y="6879366"/>
            <a:ext cx="687864" cy="92992"/>
          </a:xfrm>
          <a:prstGeom prst="rightArrow">
            <a:avLst>
              <a:gd name="adj1" fmla="val 33405"/>
              <a:gd name="adj2" fmla="val 99958"/>
            </a:avLst>
          </a:pr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88007" y="6586495"/>
            <a:ext cx="457342" cy="495454"/>
          </a:xfrm>
          <a:prstGeom prst="rect">
            <a:avLst/>
          </a:prstGeom>
        </p:spPr>
      </p:pic>
      <p:pic>
        <p:nvPicPr>
          <p:cNvPr id="28" name="図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2007" y="6542567"/>
            <a:ext cx="629341" cy="629341"/>
          </a:xfrm>
          <a:prstGeom prst="rect">
            <a:avLst/>
          </a:prstGeom>
        </p:spPr>
      </p:pic>
    </p:spTree>
    <p:extLst>
      <p:ext uri="{BB962C8B-B14F-4D97-AF65-F5344CB8AC3E}">
        <p14:creationId xmlns:p14="http://schemas.microsoft.com/office/powerpoint/2010/main" val="3698571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4" name="角丸四角形 3"/>
          <p:cNvSpPr/>
          <p:nvPr/>
        </p:nvSpPr>
        <p:spPr>
          <a:xfrm>
            <a:off x="223345" y="672353"/>
            <a:ext cx="6411311" cy="6104965"/>
          </a:xfrm>
          <a:prstGeom prst="roundRect">
            <a:avLst>
              <a:gd name="adj" fmla="val 8580"/>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889437" y="842349"/>
            <a:ext cx="5079126" cy="830997"/>
          </a:xfrm>
          <a:prstGeom prst="rect">
            <a:avLst/>
          </a:prstGeom>
          <a:noFill/>
        </p:spPr>
        <p:txBody>
          <a:bodyPr wrap="square" rtlCol="0">
            <a:spAutoFit/>
          </a:bodyPr>
          <a:lstStyle/>
          <a:p>
            <a:r>
              <a:rPr kumimoji="1" lang="ja-JP" altLang="en-US" sz="4800" dirty="0" smtClean="0">
                <a:latin typeface="VDL 京千社 R" panose="02020400000000000000" pitchFamily="18" charset="-128"/>
                <a:ea typeface="VDL 京千社 R" panose="02020400000000000000" pitchFamily="18" charset="-128"/>
              </a:rPr>
              <a:t>フライングロープ</a:t>
            </a:r>
            <a:endParaRPr kumimoji="1" lang="ja-JP" altLang="en-US" sz="4800" dirty="0">
              <a:latin typeface="VDL 京千社 R" panose="02020400000000000000" pitchFamily="18" charset="-128"/>
              <a:ea typeface="VDL 京千社 R" panose="02020400000000000000" pitchFamily="18" charset="-128"/>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500" dirty="0">
                <a:solidFill>
                  <a:sysClr val="windowText" lastClr="000000"/>
                </a:solidFill>
                <a:latin typeface="HG正楷書体-PRO" panose="03000600000000000000" pitchFamily="66" charset="-128"/>
                <a:ea typeface="HG正楷書体-PRO" panose="03000600000000000000" pitchFamily="66" charset="-128"/>
              </a:rPr>
              <a:t>2</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328"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アクションゲーム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3" name="テキスト ボックス 12"/>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4" name="テキスト ボックス 13"/>
          <p:cNvSpPr txBox="1"/>
          <p:nvPr/>
        </p:nvSpPr>
        <p:spPr>
          <a:xfrm>
            <a:off x="1073227" y="5331813"/>
            <a:ext cx="4253087" cy="369332"/>
          </a:xfrm>
          <a:prstGeom prst="rect">
            <a:avLst/>
          </a:prstGeom>
          <a:noFill/>
        </p:spPr>
        <p:txBody>
          <a:bodyPr wrap="none" rtlCol="0">
            <a:spAutoFit/>
          </a:bodyPr>
          <a:lstStyle/>
          <a:p>
            <a:r>
              <a:rPr lang="ja-JP" altLang="en-US" b="1" dirty="0" smtClean="0"/>
              <a:t>制作期間　：２０２０年</a:t>
            </a:r>
            <a:r>
              <a:rPr lang="ja-JP" altLang="en-US" b="1" dirty="0"/>
              <a:t>１０月</a:t>
            </a:r>
            <a:r>
              <a:rPr lang="en-US" altLang="ja-JP" b="1" dirty="0" smtClean="0"/>
              <a:t>(</a:t>
            </a:r>
            <a:r>
              <a:rPr lang="ja-JP" altLang="en-US" b="1" dirty="0"/>
              <a:t>１</a:t>
            </a:r>
            <a:r>
              <a:rPr lang="ja-JP" altLang="en-US" b="1" dirty="0" smtClean="0"/>
              <a:t>か月</a:t>
            </a:r>
            <a:r>
              <a:rPr lang="en-US" altLang="ja-JP" b="1" dirty="0" smtClean="0"/>
              <a:t>)</a:t>
            </a:r>
            <a:endParaRPr kumimoji="1" lang="ja-JP" altLang="en-US" b="1" dirty="0"/>
          </a:p>
        </p:txBody>
      </p:sp>
      <p:sp>
        <p:nvSpPr>
          <p:cNvPr id="15" name="テキスト ボックス 14"/>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853" y="1664704"/>
            <a:ext cx="4476293" cy="2533379"/>
          </a:xfrm>
          <a:prstGeom prst="rect">
            <a:avLst/>
          </a:prstGeom>
        </p:spPr>
      </p:pic>
      <p:sp>
        <p:nvSpPr>
          <p:cNvPr id="17" name="角丸四角形 16"/>
          <p:cNvSpPr/>
          <p:nvPr/>
        </p:nvSpPr>
        <p:spPr>
          <a:xfrm>
            <a:off x="254874" y="7053437"/>
            <a:ext cx="6411311" cy="1942803"/>
          </a:xfrm>
          <a:prstGeom prst="roundRect">
            <a:avLst>
              <a:gd name="adj" fmla="val 25434"/>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角丸四角形 17"/>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357341" y="7817637"/>
            <a:ext cx="6135416" cy="923330"/>
          </a:xfrm>
          <a:prstGeom prst="rect">
            <a:avLst/>
          </a:prstGeom>
          <a:noFill/>
        </p:spPr>
        <p:txBody>
          <a:bodyPr wrap="square" rtlCol="0">
            <a:spAutoFit/>
          </a:bodyPr>
          <a:lstStyle/>
          <a:p>
            <a:r>
              <a:rPr kumimoji="1" lang="ja-JP" altLang="en-US" b="1" dirty="0" smtClean="0">
                <a:solidFill>
                  <a:sysClr val="windowText" lastClr="000000"/>
                </a:solidFill>
              </a:rPr>
              <a:t>ブロックにくっつくロープを駆使し飛び回れ！</a:t>
            </a:r>
            <a:endParaRPr kumimoji="1" lang="en-US" altLang="ja-JP" b="1" dirty="0" smtClean="0">
              <a:solidFill>
                <a:sysClr val="windowText" lastClr="000000"/>
              </a:solidFill>
            </a:endParaRPr>
          </a:p>
          <a:p>
            <a:r>
              <a:rPr kumimoji="1" lang="ja-JP" altLang="en-US" b="1" dirty="0" smtClean="0">
                <a:solidFill>
                  <a:sysClr val="windowText" lastClr="000000"/>
                </a:solidFill>
              </a:rPr>
              <a:t>勢いをつければより高く、より遠くに飛ぶことができ、</a:t>
            </a:r>
            <a:endParaRPr kumimoji="1" lang="en-US" altLang="ja-JP" b="1" dirty="0" smtClean="0">
              <a:solidFill>
                <a:sysClr val="windowText" lastClr="000000"/>
              </a:solidFill>
            </a:endParaRPr>
          </a:p>
          <a:p>
            <a:r>
              <a:rPr lang="ja-JP" altLang="en-US" b="1" dirty="0" smtClean="0">
                <a:solidFill>
                  <a:sysClr val="windowText" lastClr="000000"/>
                </a:solidFill>
              </a:rPr>
              <a:t>ただロープをつけて動くだけでも楽しいかも？</a:t>
            </a:r>
            <a:endParaRPr kumimoji="1" lang="ja-JP" altLang="en-US" b="1" dirty="0">
              <a:solidFill>
                <a:sysClr val="windowText" lastClr="000000"/>
              </a:solidFill>
            </a:endParaRPr>
          </a:p>
        </p:txBody>
      </p:sp>
    </p:spTree>
    <p:extLst>
      <p:ext uri="{BB962C8B-B14F-4D97-AF65-F5344CB8AC3E}">
        <p14:creationId xmlns:p14="http://schemas.microsoft.com/office/powerpoint/2010/main" val="198519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13" name="角丸四角形 12"/>
          <p:cNvSpPr/>
          <p:nvPr/>
        </p:nvSpPr>
        <p:spPr>
          <a:xfrm>
            <a:off x="223345" y="146300"/>
            <a:ext cx="6411311" cy="1872000"/>
          </a:xfrm>
          <a:prstGeom prst="roundRect">
            <a:avLst>
              <a:gd name="adj" fmla="val 13633"/>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角丸四角形 9"/>
          <p:cNvSpPr/>
          <p:nvPr/>
        </p:nvSpPr>
        <p:spPr>
          <a:xfrm>
            <a:off x="245085" y="2094563"/>
            <a:ext cx="6411311" cy="5392792"/>
          </a:xfrm>
          <a:prstGeom prst="roundRect">
            <a:avLst>
              <a:gd name="adj" fmla="val 5517"/>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2597482" y="203622"/>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721114" y="169502"/>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8" name="テキスト ボックス 17"/>
          <p:cNvSpPr txBox="1"/>
          <p:nvPr/>
        </p:nvSpPr>
        <p:spPr>
          <a:xfrm>
            <a:off x="1836257" y="595207"/>
            <a:ext cx="3185487" cy="369332"/>
          </a:xfrm>
          <a:prstGeom prst="rect">
            <a:avLst/>
          </a:prstGeom>
          <a:noFill/>
        </p:spPr>
        <p:txBody>
          <a:bodyPr wrap="none" rtlCol="0">
            <a:spAutoFit/>
          </a:bodyPr>
          <a:lstStyle/>
          <a:p>
            <a:r>
              <a:rPr kumimoji="1" lang="ja-JP" altLang="en-US" b="1" dirty="0" smtClean="0">
                <a:solidFill>
                  <a:sysClr val="windowText" lastClr="000000"/>
                </a:solidFill>
              </a:rPr>
              <a:t>ロープを使い飛んでみよう！</a:t>
            </a:r>
            <a:endParaRPr kumimoji="1" lang="ja-JP" altLang="en-US" b="1" dirty="0">
              <a:solidFill>
                <a:sysClr val="windowText" lastClr="000000"/>
              </a:solidFill>
            </a:endParaRPr>
          </a:p>
        </p:txBody>
      </p:sp>
      <p:sp>
        <p:nvSpPr>
          <p:cNvPr id="25" name="テキスト ボックス 24"/>
          <p:cNvSpPr txBox="1"/>
          <p:nvPr/>
        </p:nvSpPr>
        <p:spPr>
          <a:xfrm>
            <a:off x="252000" y="2543478"/>
            <a:ext cx="2492990" cy="369332"/>
          </a:xfrm>
          <a:prstGeom prst="rect">
            <a:avLst/>
          </a:prstGeom>
          <a:noFill/>
        </p:spPr>
        <p:txBody>
          <a:bodyPr wrap="none" rtlCol="0">
            <a:spAutoFit/>
          </a:bodyPr>
          <a:lstStyle/>
          <a:p>
            <a:r>
              <a:rPr kumimoji="1" lang="ja-JP" altLang="en-US" b="1" dirty="0" smtClean="0">
                <a:solidFill>
                  <a:sysClr val="windowText" lastClr="000000"/>
                </a:solidFill>
              </a:rPr>
              <a:t>・ロープ接着時の挙動</a:t>
            </a:r>
            <a:endParaRPr kumimoji="1" lang="ja-JP" altLang="en-US" b="1" dirty="0">
              <a:solidFill>
                <a:sysClr val="windowText" lastClr="000000"/>
              </a:solidFill>
            </a:endParaRPr>
          </a:p>
        </p:txBody>
      </p:sp>
      <p:sp>
        <p:nvSpPr>
          <p:cNvPr id="33" name="テキスト ボックス 32"/>
          <p:cNvSpPr txBox="1"/>
          <p:nvPr/>
        </p:nvSpPr>
        <p:spPr>
          <a:xfrm>
            <a:off x="252000" y="5505519"/>
            <a:ext cx="3177000" cy="369332"/>
          </a:xfrm>
          <a:prstGeom prst="rect">
            <a:avLst/>
          </a:prstGeom>
          <a:noFill/>
        </p:spPr>
        <p:txBody>
          <a:bodyPr wrap="square" rtlCol="0">
            <a:spAutoFit/>
          </a:bodyPr>
          <a:lstStyle/>
          <a:p>
            <a:r>
              <a:rPr kumimoji="1" lang="ja-JP" altLang="en-US" b="1" dirty="0" smtClean="0">
                <a:solidFill>
                  <a:sysClr val="windowText" lastClr="000000"/>
                </a:solidFill>
              </a:rPr>
              <a:t>・外部</a:t>
            </a:r>
            <a:r>
              <a:rPr lang="ja-JP" altLang="en-US" b="1" dirty="0" smtClean="0">
                <a:solidFill>
                  <a:sysClr val="windowText" lastClr="000000"/>
                </a:solidFill>
              </a:rPr>
              <a:t>データ読み込み</a:t>
            </a:r>
            <a:endParaRPr kumimoji="1" lang="ja-JP" altLang="en-US" b="1" dirty="0">
              <a:solidFill>
                <a:sysClr val="windowText" lastClr="000000"/>
              </a:solidFill>
            </a:endParaRPr>
          </a:p>
        </p:txBody>
      </p:sp>
      <p:cxnSp>
        <p:nvCxnSpPr>
          <p:cNvPr id="34" name="直線コネクタ 33"/>
          <p:cNvCxnSpPr/>
          <p:nvPr/>
        </p:nvCxnSpPr>
        <p:spPr>
          <a:xfrm flipH="1">
            <a:off x="459000" y="5472879"/>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右矢印 34"/>
          <p:cNvSpPr>
            <a:spLocks noChangeAspect="1"/>
          </p:cNvSpPr>
          <p:nvPr/>
        </p:nvSpPr>
        <p:spPr>
          <a:xfrm>
            <a:off x="3127038" y="1188786"/>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69000" y="2840472"/>
            <a:ext cx="6120000" cy="1169551"/>
          </a:xfrm>
          <a:prstGeom prst="rect">
            <a:avLst/>
          </a:prstGeom>
          <a:noFill/>
        </p:spPr>
        <p:txBody>
          <a:bodyPr wrap="square" rtlCol="0">
            <a:spAutoFit/>
          </a:bodyPr>
          <a:lstStyle/>
          <a:p>
            <a:r>
              <a:rPr lang="ja-JP" altLang="en-US" sz="1400" b="1" dirty="0" smtClean="0">
                <a:solidFill>
                  <a:sysClr val="windowText" lastClr="000000"/>
                </a:solidFill>
              </a:rPr>
              <a:t>最も上手くいかず、苦戦しながら実装した処理になります。</a:t>
            </a:r>
            <a:endParaRPr lang="en-US" altLang="ja-JP" sz="1400" b="1" dirty="0" smtClean="0">
              <a:solidFill>
                <a:sysClr val="windowText" lastClr="000000"/>
              </a:solidFill>
            </a:endParaRPr>
          </a:p>
          <a:p>
            <a:r>
              <a:rPr kumimoji="1" lang="ja-JP" altLang="en-US" sz="1400" b="1" dirty="0" smtClean="0">
                <a:solidFill>
                  <a:sysClr val="windowText" lastClr="000000"/>
                </a:solidFill>
              </a:rPr>
              <a:t>振り子のように弧を描くようには出来ませんでしたが、</a:t>
            </a:r>
            <a:endParaRPr kumimoji="1" lang="en-US" altLang="ja-JP" sz="1400" b="1" dirty="0" smtClean="0">
              <a:solidFill>
                <a:sysClr val="windowText" lastClr="000000"/>
              </a:solidFill>
            </a:endParaRPr>
          </a:p>
          <a:p>
            <a:r>
              <a:rPr lang="ja-JP" altLang="en-US" sz="1400" b="1" dirty="0" smtClean="0">
                <a:solidFill>
                  <a:sysClr val="windowText" lastClr="000000"/>
                </a:solidFill>
              </a:rPr>
              <a:t>勢いをつけた後にロープ接着点の真下まで戻ってくるようにし、</a:t>
            </a:r>
            <a:endParaRPr lang="en-US" altLang="ja-JP" sz="1400" b="1" dirty="0" smtClean="0">
              <a:solidFill>
                <a:sysClr val="windowText" lastClr="000000"/>
              </a:solidFill>
            </a:endParaRPr>
          </a:p>
          <a:p>
            <a:r>
              <a:rPr kumimoji="1" lang="ja-JP" altLang="en-US" sz="1400" b="1" dirty="0" smtClean="0">
                <a:solidFill>
                  <a:sysClr val="windowText" lastClr="000000"/>
                </a:solidFill>
              </a:rPr>
              <a:t>戻ってきた勢い＋前に進む勢いで、より遠くへ、より高くへ</a:t>
            </a:r>
            <a:endParaRPr kumimoji="1" lang="en-US" altLang="ja-JP" sz="1400" b="1" dirty="0" smtClean="0">
              <a:solidFill>
                <a:sysClr val="windowText" lastClr="000000"/>
              </a:solidFill>
            </a:endParaRPr>
          </a:p>
          <a:p>
            <a:r>
              <a:rPr kumimoji="1" lang="ja-JP" altLang="en-US" sz="1400" b="1" dirty="0" smtClean="0">
                <a:solidFill>
                  <a:sysClr val="windowText" lastClr="000000"/>
                </a:solidFill>
              </a:rPr>
              <a:t>飛ぶことができるようにしました。</a:t>
            </a:r>
            <a:endParaRPr kumimoji="1" lang="ja-JP" altLang="en-US" sz="1400" b="1" dirty="0">
              <a:solidFill>
                <a:sysClr val="windowText" lastClr="000000"/>
              </a:solidFill>
            </a:endParaRPr>
          </a:p>
        </p:txBody>
      </p:sp>
      <p:sp>
        <p:nvSpPr>
          <p:cNvPr id="39" name="角丸四角形 38"/>
          <p:cNvSpPr/>
          <p:nvPr/>
        </p:nvSpPr>
        <p:spPr>
          <a:xfrm>
            <a:off x="2356993" y="2167981"/>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2413338" y="2125121"/>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41" name="角丸四角形 40"/>
          <p:cNvSpPr/>
          <p:nvPr/>
        </p:nvSpPr>
        <p:spPr>
          <a:xfrm>
            <a:off x="223344" y="7559552"/>
            <a:ext cx="6411311" cy="1683459"/>
          </a:xfrm>
          <a:prstGeom prst="roundRect">
            <a:avLst>
              <a:gd name="adj" fmla="val 19222"/>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角丸四角形 41"/>
          <p:cNvSpPr/>
          <p:nvPr/>
        </p:nvSpPr>
        <p:spPr>
          <a:xfrm>
            <a:off x="2477238" y="7645481"/>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2567226" y="7602621"/>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44" name="テキスト ボックス 43"/>
          <p:cNvSpPr txBox="1"/>
          <p:nvPr/>
        </p:nvSpPr>
        <p:spPr>
          <a:xfrm>
            <a:off x="391511" y="8051663"/>
            <a:ext cx="6074975" cy="1169551"/>
          </a:xfrm>
          <a:prstGeom prst="rect">
            <a:avLst/>
          </a:prstGeom>
          <a:noFill/>
        </p:spPr>
        <p:txBody>
          <a:bodyPr wrap="square" rtlCol="0">
            <a:spAutoFit/>
          </a:bodyPr>
          <a:lstStyle/>
          <a:p>
            <a:r>
              <a:rPr kumimoji="1" lang="ja-JP" altLang="en-US" sz="1400" b="1" dirty="0" smtClean="0">
                <a:solidFill>
                  <a:sysClr val="windowText" lastClr="000000"/>
                </a:solidFill>
              </a:rPr>
              <a:t>制作期間が１か月だったことや二つ目の作品だったため、不安な面も</a:t>
            </a:r>
            <a:endParaRPr kumimoji="1" lang="en-US" altLang="ja-JP" sz="1400" b="1" dirty="0" smtClean="0">
              <a:solidFill>
                <a:sysClr val="windowText" lastClr="000000"/>
              </a:solidFill>
            </a:endParaRPr>
          </a:p>
          <a:p>
            <a:r>
              <a:rPr lang="ja-JP" altLang="en-US" sz="1400" b="1" dirty="0">
                <a:solidFill>
                  <a:sysClr val="windowText" lastClr="000000"/>
                </a:solidFill>
              </a:rPr>
              <a:t>多かったです</a:t>
            </a:r>
            <a:r>
              <a:rPr lang="ja-JP" altLang="en-US" sz="1400" b="1" dirty="0" smtClean="0">
                <a:solidFill>
                  <a:sysClr val="windowText" lastClr="000000"/>
                </a:solidFill>
              </a:rPr>
              <a:t>が、プログラマーでなくとも簡易的にステージが制作できる</a:t>
            </a:r>
            <a:endParaRPr lang="en-US" altLang="ja-JP" sz="1400" b="1" dirty="0" smtClean="0">
              <a:solidFill>
                <a:sysClr val="windowText" lastClr="000000"/>
              </a:solidFill>
            </a:endParaRPr>
          </a:p>
          <a:p>
            <a:r>
              <a:rPr lang="ja-JP" altLang="en-US" sz="1400" b="1" dirty="0" smtClean="0">
                <a:solidFill>
                  <a:sysClr val="windowText" lastClr="000000"/>
                </a:solidFill>
              </a:rPr>
              <a:t>仕組みを実装したり、</a:t>
            </a:r>
            <a:r>
              <a:rPr lang="en-US" altLang="ja-JP" sz="1400" b="1" dirty="0" smtClean="0">
                <a:solidFill>
                  <a:sysClr val="windowText" lastClr="000000"/>
                </a:solidFill>
              </a:rPr>
              <a:t>『</a:t>
            </a:r>
            <a:r>
              <a:rPr lang="ja-JP" altLang="en-US" sz="1400" b="1" dirty="0" smtClean="0">
                <a:solidFill>
                  <a:sysClr val="windowText" lastClr="000000"/>
                </a:solidFill>
              </a:rPr>
              <a:t>海腹川背</a:t>
            </a:r>
            <a:r>
              <a:rPr lang="en-US" altLang="ja-JP" sz="1400" b="1" dirty="0" smtClean="0">
                <a:solidFill>
                  <a:sysClr val="windowText" lastClr="000000"/>
                </a:solidFill>
              </a:rPr>
              <a:t>』</a:t>
            </a:r>
            <a:r>
              <a:rPr lang="ja-JP" altLang="en-US" sz="1400" b="1" dirty="0" smtClean="0">
                <a:solidFill>
                  <a:sysClr val="windowText" lastClr="000000"/>
                </a:solidFill>
              </a:rPr>
              <a:t>を参考にしながらも、より多くの方が</a:t>
            </a:r>
            <a:endParaRPr lang="en-US" altLang="ja-JP" sz="1400" b="1" dirty="0" smtClean="0">
              <a:solidFill>
                <a:sysClr val="windowText" lastClr="000000"/>
              </a:solidFill>
            </a:endParaRPr>
          </a:p>
          <a:p>
            <a:r>
              <a:rPr lang="ja-JP" altLang="en-US" sz="1400" b="1" dirty="0" smtClean="0">
                <a:solidFill>
                  <a:sysClr val="windowText" lastClr="000000"/>
                </a:solidFill>
              </a:rPr>
              <a:t>触れやすい操作性にすることができたと思ったため今後も多くの方が</a:t>
            </a:r>
            <a:endParaRPr lang="en-US" altLang="ja-JP" sz="1400" b="1" dirty="0" smtClean="0">
              <a:solidFill>
                <a:sysClr val="windowText" lastClr="000000"/>
              </a:solidFill>
            </a:endParaRPr>
          </a:p>
          <a:p>
            <a:r>
              <a:rPr lang="ja-JP" altLang="en-US" sz="1400" b="1" dirty="0" smtClean="0">
                <a:solidFill>
                  <a:sysClr val="windowText" lastClr="000000"/>
                </a:solidFill>
              </a:rPr>
              <a:t>楽しめる作品を作っていきたいと思いました。</a:t>
            </a:r>
            <a:endParaRPr lang="en-US" altLang="ja-JP" sz="1400" b="1" dirty="0" smtClean="0">
              <a:solidFill>
                <a:sysClr val="windowText" lastClr="000000"/>
              </a:solidFill>
            </a:endParaRPr>
          </a:p>
        </p:txBody>
      </p:sp>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t="17306"/>
          <a:stretch/>
        </p:blipFill>
        <p:spPr>
          <a:xfrm>
            <a:off x="693452" y="996461"/>
            <a:ext cx="2285610" cy="886487"/>
          </a:xfrm>
          <a:prstGeom prst="rect">
            <a:avLst/>
          </a:prstGeom>
          <a:ln w="38100">
            <a:solidFill>
              <a:schemeClr val="tx1"/>
            </a:solidFill>
          </a:ln>
        </p:spPr>
      </p:pic>
      <p:pic>
        <p:nvPicPr>
          <p:cNvPr id="65" name="図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085" y="994980"/>
            <a:ext cx="2065399" cy="875336"/>
          </a:xfrm>
          <a:prstGeom prst="rect">
            <a:avLst/>
          </a:prstGeom>
          <a:ln w="38100">
            <a:solidFill>
              <a:schemeClr val="tx1"/>
            </a:solidFill>
          </a:ln>
        </p:spPr>
      </p:pic>
      <p:sp>
        <p:nvSpPr>
          <p:cNvPr id="72" name="右矢印 71"/>
          <p:cNvSpPr>
            <a:spLocks noChangeAspect="1"/>
          </p:cNvSpPr>
          <p:nvPr/>
        </p:nvSpPr>
        <p:spPr>
          <a:xfrm>
            <a:off x="3127038" y="4457832"/>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p:cNvPicPr>
            <a:picLocks noChangeAspect="1"/>
          </p:cNvPicPr>
          <p:nvPr/>
        </p:nvPicPr>
        <p:blipFill rotWithShape="1">
          <a:blip r:embed="rId5" cstate="print">
            <a:extLst>
              <a:ext uri="{28A0092B-C50C-407E-A947-70E740481C1C}">
                <a14:useLocalDpi xmlns:a14="http://schemas.microsoft.com/office/drawing/2010/main" val="0"/>
              </a:ext>
            </a:extLst>
          </a:blip>
          <a:srcRect l="10536" t="15190" r="14203" b="13990"/>
          <a:stretch/>
        </p:blipFill>
        <p:spPr>
          <a:xfrm>
            <a:off x="4294531" y="3840953"/>
            <a:ext cx="1312506" cy="1489190"/>
          </a:xfrm>
          <a:prstGeom prst="rect">
            <a:avLst/>
          </a:prstGeom>
          <a:ln w="38100">
            <a:solidFill>
              <a:schemeClr val="tx1"/>
            </a:solidFill>
          </a:ln>
        </p:spPr>
      </p:pic>
      <p:pic>
        <p:nvPicPr>
          <p:cNvPr id="71" name="図 70"/>
          <p:cNvPicPr>
            <a:picLocks noChangeAspect="1"/>
          </p:cNvPicPr>
          <p:nvPr/>
        </p:nvPicPr>
        <p:blipFill rotWithShape="1">
          <a:blip r:embed="rId6" cstate="print">
            <a:extLst>
              <a:ext uri="{28A0092B-C50C-407E-A947-70E740481C1C}">
                <a14:useLocalDpi xmlns:a14="http://schemas.microsoft.com/office/drawing/2010/main" val="0"/>
              </a:ext>
            </a:extLst>
          </a:blip>
          <a:srcRect l="23296" t="29017" r="13340" b="5631"/>
          <a:stretch/>
        </p:blipFill>
        <p:spPr>
          <a:xfrm>
            <a:off x="1094010" y="4022034"/>
            <a:ext cx="1338757" cy="1305938"/>
          </a:xfrm>
          <a:prstGeom prst="rect">
            <a:avLst/>
          </a:prstGeom>
          <a:ln w="38100">
            <a:solidFill>
              <a:schemeClr val="tx1"/>
            </a:solidFill>
          </a:ln>
        </p:spPr>
      </p:pic>
      <p:sp>
        <p:nvSpPr>
          <p:cNvPr id="75" name="テキスト ボックス 74"/>
          <p:cNvSpPr txBox="1"/>
          <p:nvPr/>
        </p:nvSpPr>
        <p:spPr>
          <a:xfrm>
            <a:off x="369000" y="5771697"/>
            <a:ext cx="6120000" cy="523220"/>
          </a:xfrm>
          <a:prstGeom prst="rect">
            <a:avLst/>
          </a:prstGeom>
          <a:noFill/>
        </p:spPr>
        <p:txBody>
          <a:bodyPr wrap="square" rtlCol="0">
            <a:spAutoFit/>
          </a:bodyPr>
          <a:lstStyle/>
          <a:p>
            <a:r>
              <a:rPr lang="ja-JP" altLang="en-US" sz="1400" b="1" dirty="0">
                <a:solidFill>
                  <a:sysClr val="windowText" lastClr="000000"/>
                </a:solidFill>
              </a:rPr>
              <a:t>Ｅｘｃｅｌ</a:t>
            </a:r>
            <a:r>
              <a:rPr kumimoji="1" lang="ja-JP" altLang="en-US" sz="1400" b="1" dirty="0" smtClean="0">
                <a:solidFill>
                  <a:sysClr val="windowText" lastClr="000000"/>
                </a:solidFill>
              </a:rPr>
              <a:t>で制作したステージデータをｃｓｖファイルとして書き出し、</a:t>
            </a:r>
            <a:endParaRPr kumimoji="1" lang="en-US" altLang="ja-JP" sz="1400" b="1" dirty="0" smtClean="0">
              <a:solidFill>
                <a:sysClr val="windowText" lastClr="000000"/>
              </a:solidFill>
            </a:endParaRPr>
          </a:p>
          <a:p>
            <a:r>
              <a:rPr lang="ja-JP" altLang="en-US" sz="1400" b="1" dirty="0" smtClean="0">
                <a:solidFill>
                  <a:sysClr val="windowText" lastClr="000000"/>
                </a:solidFill>
              </a:rPr>
              <a:t>そのｃｓｖファイルを読みこんでステージが生成されるようにしました。</a:t>
            </a:r>
            <a:endParaRPr kumimoji="1" lang="ja-JP" altLang="en-US" sz="1400" b="1" dirty="0">
              <a:solidFill>
                <a:sysClr val="windowText" lastClr="000000"/>
              </a:solidFill>
            </a:endParaRPr>
          </a:p>
        </p:txBody>
      </p:sp>
      <p:pic>
        <p:nvPicPr>
          <p:cNvPr id="76" name="図 75"/>
          <p:cNvPicPr>
            <a:picLocks noChangeAspect="1"/>
          </p:cNvPicPr>
          <p:nvPr/>
        </p:nvPicPr>
        <p:blipFill rotWithShape="1">
          <a:blip r:embed="rId7" cstate="print">
            <a:extLst>
              <a:ext uri="{28A0092B-C50C-407E-A947-70E740481C1C}">
                <a14:useLocalDpi xmlns:a14="http://schemas.microsoft.com/office/drawing/2010/main" val="0"/>
              </a:ext>
            </a:extLst>
          </a:blip>
          <a:srcRect t="4383"/>
          <a:stretch/>
        </p:blipFill>
        <p:spPr>
          <a:xfrm>
            <a:off x="3934074" y="6270449"/>
            <a:ext cx="2067423" cy="1118787"/>
          </a:xfrm>
          <a:prstGeom prst="rect">
            <a:avLst/>
          </a:prstGeom>
          <a:ln w="38100">
            <a:solidFill>
              <a:schemeClr val="tx1"/>
            </a:solidFill>
          </a:ln>
        </p:spPr>
      </p:pic>
      <p:pic>
        <p:nvPicPr>
          <p:cNvPr id="77" name="図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805" y="6256577"/>
            <a:ext cx="2031396" cy="1142660"/>
          </a:xfrm>
          <a:prstGeom prst="rect">
            <a:avLst/>
          </a:prstGeom>
          <a:ln w="38100">
            <a:solidFill>
              <a:schemeClr val="tx1"/>
            </a:solidFill>
          </a:ln>
        </p:spPr>
      </p:pic>
      <p:sp>
        <p:nvSpPr>
          <p:cNvPr id="78" name="右矢印 77"/>
          <p:cNvSpPr>
            <a:spLocks noChangeAspect="1"/>
          </p:cNvSpPr>
          <p:nvPr/>
        </p:nvSpPr>
        <p:spPr>
          <a:xfrm>
            <a:off x="3127038" y="6616825"/>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904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7053437"/>
            <a:ext cx="6411311" cy="1942803"/>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765014"/>
            <a:ext cx="6411311" cy="6003647"/>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19035" y="924341"/>
            <a:ext cx="3863409" cy="830997"/>
          </a:xfrm>
          <a:prstGeom prst="rect">
            <a:avLst/>
          </a:prstGeom>
          <a:noFill/>
        </p:spPr>
        <p:txBody>
          <a:bodyPr wrap="square" rtlCol="0">
            <a:spAutoFit/>
          </a:bodyPr>
          <a:lstStyle/>
          <a:p>
            <a:r>
              <a:rPr kumimoji="1" lang="ja-JP" altLang="en-US" sz="4800" dirty="0" smtClean="0">
                <a:ln>
                  <a:solidFill>
                    <a:schemeClr val="tx1"/>
                  </a:solidFill>
                </a:ln>
                <a:solidFill>
                  <a:schemeClr val="bg1"/>
                </a:solidFill>
                <a:latin typeface="HG行書体" panose="03000609000000000000" pitchFamily="65" charset="-128"/>
                <a:ea typeface="HG行書体" panose="03000609000000000000" pitchFamily="65" charset="-128"/>
              </a:rPr>
              <a:t>タイトル未定</a:t>
            </a:r>
            <a:endParaRPr kumimoji="1" lang="ja-JP" altLang="en-US" sz="4800" dirty="0">
              <a:ln>
                <a:solidFill>
                  <a:schemeClr val="tx1"/>
                </a:solidFill>
              </a:ln>
              <a:solidFill>
                <a:schemeClr val="bg1"/>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4" name="テキスト ボックス 13"/>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5" name="テキスト ボックス 14"/>
          <p:cNvSpPr txBox="1"/>
          <p:nvPr/>
        </p:nvSpPr>
        <p:spPr>
          <a:xfrm>
            <a:off x="1073227" y="4624172"/>
            <a:ext cx="5493812" cy="646331"/>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　または</a:t>
            </a:r>
            <a:endParaRPr kumimoji="1" lang="en-US" altLang="ja-JP" b="1" dirty="0" smtClean="0"/>
          </a:p>
          <a:p>
            <a:r>
              <a:rPr lang="en-US" altLang="ja-JP" b="1" dirty="0" smtClean="0"/>
              <a:t>	</a:t>
            </a:r>
            <a:r>
              <a:rPr lang="ja-JP" altLang="en-US" b="1" dirty="0" smtClean="0"/>
              <a:t>　　</a:t>
            </a:r>
            <a:r>
              <a:rPr kumimoji="1" lang="ja-JP" altLang="en-US" b="1" dirty="0" smtClean="0"/>
              <a:t>コントローラー（制作中につき予定）</a:t>
            </a:r>
            <a:endParaRPr kumimoji="1" lang="ja-JP" altLang="en-US" b="1" dirty="0"/>
          </a:p>
        </p:txBody>
      </p:sp>
      <p:sp>
        <p:nvSpPr>
          <p:cNvPr id="16" name="テキスト ボックス 15"/>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8" name="テキスト ボックス 17"/>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9" name="テキスト ボックス 18"/>
          <p:cNvSpPr txBox="1"/>
          <p:nvPr/>
        </p:nvSpPr>
        <p:spPr>
          <a:xfrm>
            <a:off x="1073227" y="5331813"/>
            <a:ext cx="4801314" cy="369332"/>
          </a:xfrm>
          <a:prstGeom prst="rect">
            <a:avLst/>
          </a:prstGeom>
          <a:noFill/>
        </p:spPr>
        <p:txBody>
          <a:bodyPr wrap="none" rtlCol="0">
            <a:spAutoFit/>
          </a:bodyPr>
          <a:lstStyle/>
          <a:p>
            <a:r>
              <a:rPr lang="ja-JP" altLang="en-US" b="1" dirty="0" smtClean="0"/>
              <a:t>制作期間　：２０２０年</a:t>
            </a:r>
            <a:r>
              <a:rPr lang="ja-JP" altLang="en-US" b="1" dirty="0"/>
              <a:t>１１</a:t>
            </a:r>
            <a:r>
              <a:rPr lang="ja-JP" altLang="en-US" b="1" dirty="0" smtClean="0"/>
              <a:t>月～</a:t>
            </a:r>
            <a:r>
              <a:rPr lang="ja-JP" altLang="en-US" b="1" dirty="0"/>
              <a:t>（</a:t>
            </a:r>
            <a:r>
              <a:rPr lang="ja-JP" altLang="en-US" b="1" dirty="0" smtClean="0"/>
              <a:t>制作中</a:t>
            </a:r>
            <a:r>
              <a:rPr lang="ja-JP" altLang="en-US" b="1" dirty="0"/>
              <a:t>）</a:t>
            </a:r>
            <a:endParaRPr kumimoji="1" lang="ja-JP" altLang="en-US" b="1" dirty="0"/>
          </a:p>
        </p:txBody>
      </p:sp>
      <p:sp>
        <p:nvSpPr>
          <p:cNvPr id="20" name="テキスト ボックス 19"/>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sp>
        <p:nvSpPr>
          <p:cNvPr id="21" name="テキスト ボックス 20"/>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2" name="テキスト ボックス 21"/>
          <p:cNvSpPr txBox="1"/>
          <p:nvPr/>
        </p:nvSpPr>
        <p:spPr>
          <a:xfrm>
            <a:off x="357341" y="7817637"/>
            <a:ext cx="6135416" cy="923330"/>
          </a:xfrm>
          <a:prstGeom prst="rect">
            <a:avLst/>
          </a:prstGeom>
          <a:noFill/>
        </p:spPr>
        <p:txBody>
          <a:bodyPr wrap="square" rtlCol="0">
            <a:spAutoFit/>
          </a:bodyPr>
          <a:lstStyle/>
          <a:p>
            <a:r>
              <a:rPr lang="ja-JP" altLang="en-US" b="1" dirty="0" smtClean="0"/>
              <a:t>現れてくる敵を倒すとスコアが加算される！</a:t>
            </a:r>
            <a:endParaRPr lang="en-US" altLang="ja-JP" b="1" dirty="0" smtClean="0"/>
          </a:p>
          <a:p>
            <a:r>
              <a:rPr kumimoji="1" lang="ja-JP" altLang="en-US" b="1" dirty="0" smtClean="0"/>
              <a:t>自機弾を発射するほかにも敵弾を反射することもできる！</a:t>
            </a:r>
            <a:endParaRPr kumimoji="1" lang="en-US" altLang="ja-JP" b="1" dirty="0" smtClean="0"/>
          </a:p>
          <a:p>
            <a:r>
              <a:rPr kumimoji="1" lang="ja-JP" altLang="en-US" b="1" dirty="0" smtClean="0"/>
              <a:t>上手く自機弾と反射を使い分けてハイスコアを目指そう！</a:t>
            </a:r>
            <a:endParaRPr kumimoji="1" lang="ja-JP" altLang="en-US" b="1"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
        <p:nvSpPr>
          <p:cNvPr id="24" name="正方形/長方形 23"/>
          <p:cNvSpPr/>
          <p:nvPr/>
        </p:nvSpPr>
        <p:spPr>
          <a:xfrm>
            <a:off x="1104756" y="1797705"/>
            <a:ext cx="4711546" cy="2201735"/>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rot="20789677">
            <a:off x="1383187" y="2359007"/>
            <a:ext cx="4019853" cy="1015663"/>
          </a:xfrm>
          <a:prstGeom prst="rect">
            <a:avLst/>
          </a:prstGeom>
          <a:noFill/>
        </p:spPr>
        <p:txBody>
          <a:bodyPr wrap="square" rtlCol="0">
            <a:spAutoFit/>
          </a:bodyPr>
          <a:lstStyle/>
          <a:p>
            <a:r>
              <a:rPr kumimoji="1" lang="ja-JP" altLang="en-US" sz="6000" i="1" dirty="0" smtClean="0">
                <a:solidFill>
                  <a:schemeClr val="bg1"/>
                </a:solidFill>
                <a:latin typeface="HG行書体" panose="03000609000000000000" pitchFamily="65" charset="-128"/>
                <a:ea typeface="HG行書体" panose="03000609000000000000" pitchFamily="65" charset="-128"/>
              </a:rPr>
              <a:t>鋭意制作中</a:t>
            </a:r>
            <a:endParaRPr kumimoji="1" lang="ja-JP" altLang="en-US" sz="6000" i="1" dirty="0">
              <a:solidFill>
                <a:schemeClr val="bg1"/>
              </a:solidFill>
              <a:latin typeface="HG行書体" panose="03000609000000000000" pitchFamily="65" charset="-128"/>
              <a:ea typeface="HG行書体" panose="03000609000000000000" pitchFamily="65" charset="-128"/>
            </a:endParaRPr>
          </a:p>
        </p:txBody>
      </p:sp>
    </p:spTree>
    <p:extLst>
      <p:ext uri="{BB962C8B-B14F-4D97-AF65-F5344CB8AC3E}">
        <p14:creationId xmlns:p14="http://schemas.microsoft.com/office/powerpoint/2010/main" val="367233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52000" r="-52000"/>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6588780"/>
            <a:ext cx="6411311" cy="1176071"/>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666279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676440"/>
            <a:ext cx="6411311" cy="5782976"/>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47228" y="538094"/>
            <a:ext cx="3763545" cy="707886"/>
          </a:xfrm>
          <a:prstGeom prst="rect">
            <a:avLst/>
          </a:prstGeom>
          <a:noFill/>
        </p:spPr>
        <p:txBody>
          <a:bodyPr wrap="square" rtlCol="0">
            <a:spAutoFit/>
          </a:bodyPr>
          <a:lstStyle/>
          <a:p>
            <a:pPr algn="ctr"/>
            <a:r>
              <a:rPr kumimoji="1" lang="ja-JP" altLang="en-US" sz="4000" dirty="0" smtClean="0">
                <a:solidFill>
                  <a:sysClr val="windowText" lastClr="000000"/>
                </a:solidFill>
                <a:latin typeface="HG行書体" panose="03000609000000000000" pitchFamily="65" charset="-128"/>
                <a:ea typeface="HG行書体" panose="03000609000000000000" pitchFamily="65" charset="-128"/>
              </a:rPr>
              <a:t>秋季ハッカソン</a:t>
            </a:r>
            <a:endParaRPr kumimoji="1" lang="ja-JP" altLang="en-US" sz="4000" dirty="0">
              <a:solidFill>
                <a:sysClr val="windowText" lastClr="000000"/>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ハッカソン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438986" y="664026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1093071" y="7118520"/>
            <a:ext cx="4671859" cy="646331"/>
          </a:xfrm>
          <a:prstGeom prst="rect">
            <a:avLst/>
          </a:prstGeom>
          <a:noFill/>
        </p:spPr>
        <p:txBody>
          <a:bodyPr wrap="square" rtlCol="0">
            <a:spAutoFit/>
          </a:bodyPr>
          <a:lstStyle/>
          <a:p>
            <a:pPr algn="ctr"/>
            <a:r>
              <a:rPr kumimoji="1" lang="en-US" altLang="ja-JP" b="1" dirty="0" smtClean="0"/>
              <a:t>Enter</a:t>
            </a:r>
            <a:r>
              <a:rPr kumimoji="1" lang="ja-JP" altLang="en-US" b="1" dirty="0" smtClean="0"/>
              <a:t>で滑り、</a:t>
            </a:r>
            <a:r>
              <a:rPr kumimoji="1" lang="en-US" altLang="ja-JP" b="1" dirty="0" smtClean="0"/>
              <a:t>Enter</a:t>
            </a:r>
            <a:r>
              <a:rPr kumimoji="1" lang="ja-JP" altLang="en-US" b="1" dirty="0" smtClean="0"/>
              <a:t>でタイミングよく飛べ！</a:t>
            </a:r>
            <a:endParaRPr kumimoji="1" lang="en-US" altLang="ja-JP" b="1" dirty="0" smtClean="0"/>
          </a:p>
          <a:p>
            <a:pPr algn="ctr"/>
            <a:r>
              <a:rPr lang="ja-JP" altLang="en-US" b="1" dirty="0" smtClean="0"/>
              <a:t>ワンボタンタイミングアクションゲーム。</a:t>
            </a:r>
            <a:endParaRPr kumimoji="1" lang="ja-JP" altLang="en-US" b="1" dirty="0"/>
          </a:p>
        </p:txBody>
      </p:sp>
      <p:sp>
        <p:nvSpPr>
          <p:cNvPr id="24" name="テキスト ボックス 23"/>
          <p:cNvSpPr txBox="1"/>
          <p:nvPr/>
        </p:nvSpPr>
        <p:spPr>
          <a:xfrm>
            <a:off x="293260" y="1135464"/>
            <a:ext cx="6263575" cy="369332"/>
          </a:xfrm>
          <a:prstGeom prst="rect">
            <a:avLst/>
          </a:prstGeom>
          <a:noFill/>
        </p:spPr>
        <p:txBody>
          <a:bodyPr wrap="square" rtlCol="0">
            <a:spAutoFit/>
          </a:bodyPr>
          <a:lstStyle/>
          <a:p>
            <a:r>
              <a:rPr kumimoji="1" lang="ja-JP" altLang="en-US" b="1" dirty="0" smtClean="0"/>
              <a:t>テーマ：「距離（</a:t>
            </a:r>
            <a:r>
              <a:rPr lang="en-US" altLang="ja-JP" b="1" dirty="0" smtClean="0"/>
              <a:t>Distance</a:t>
            </a:r>
            <a:r>
              <a:rPr kumimoji="1" lang="ja-JP" altLang="en-US" b="1" dirty="0" smtClean="0"/>
              <a:t>）」</a:t>
            </a:r>
            <a:r>
              <a:rPr lang="en-US" altLang="ja-JP" b="1" dirty="0" smtClean="0"/>
              <a:t>×</a:t>
            </a:r>
            <a:r>
              <a:rPr lang="ja-JP" altLang="en-US" b="1" dirty="0" smtClean="0"/>
              <a:t>「あまり触れずにプレイ」</a:t>
            </a:r>
            <a:endParaRPr kumimoji="1" lang="ja-JP" altLang="en-US" b="1" dirty="0"/>
          </a:p>
        </p:txBody>
      </p: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85" y="2053597"/>
            <a:ext cx="2634492" cy="1488881"/>
          </a:xfrm>
          <a:prstGeom prst="rect">
            <a:avLst/>
          </a:prstGeom>
        </p:spPr>
      </p:pic>
      <p:sp>
        <p:nvSpPr>
          <p:cNvPr id="30" name="テキスト ボックス 29"/>
          <p:cNvSpPr txBox="1"/>
          <p:nvPr/>
        </p:nvSpPr>
        <p:spPr>
          <a:xfrm>
            <a:off x="3079267" y="2157587"/>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31" name="テキスト ボックス 30"/>
          <p:cNvSpPr txBox="1"/>
          <p:nvPr/>
        </p:nvSpPr>
        <p:spPr>
          <a:xfrm>
            <a:off x="3079267" y="246891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32" name="テキスト ボックス 31"/>
          <p:cNvSpPr txBox="1"/>
          <p:nvPr/>
        </p:nvSpPr>
        <p:spPr>
          <a:xfrm>
            <a:off x="459000" y="3928767"/>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33" name="テキスト ボックス 32"/>
          <p:cNvSpPr txBox="1"/>
          <p:nvPr/>
        </p:nvSpPr>
        <p:spPr>
          <a:xfrm>
            <a:off x="459000" y="3616497"/>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34" name="テキスト ボックス 33"/>
          <p:cNvSpPr txBox="1"/>
          <p:nvPr/>
        </p:nvSpPr>
        <p:spPr>
          <a:xfrm>
            <a:off x="3079267" y="2823083"/>
            <a:ext cx="2492990" cy="369332"/>
          </a:xfrm>
          <a:prstGeom prst="rect">
            <a:avLst/>
          </a:prstGeom>
          <a:noFill/>
        </p:spPr>
        <p:txBody>
          <a:bodyPr wrap="none" rtlCol="0">
            <a:spAutoFit/>
          </a:bodyPr>
          <a:lstStyle/>
          <a:p>
            <a:r>
              <a:rPr lang="ja-JP" altLang="en-US" b="1" dirty="0" smtClean="0"/>
              <a:t>制作期間　：</a:t>
            </a:r>
            <a:r>
              <a:rPr lang="ja-JP" altLang="en-US" b="1" dirty="0"/>
              <a:t>１０時間</a:t>
            </a:r>
            <a:endParaRPr lang="ja-JP" altLang="en-US" b="1" dirty="0" smtClean="0"/>
          </a:p>
        </p:txBody>
      </p:sp>
      <p:sp>
        <p:nvSpPr>
          <p:cNvPr id="35" name="テキスト ボックス 34"/>
          <p:cNvSpPr txBox="1"/>
          <p:nvPr/>
        </p:nvSpPr>
        <p:spPr>
          <a:xfrm>
            <a:off x="3083696" y="3188920"/>
            <a:ext cx="2031325" cy="369332"/>
          </a:xfrm>
          <a:prstGeom prst="rect">
            <a:avLst/>
          </a:prstGeom>
          <a:noFill/>
        </p:spPr>
        <p:txBody>
          <a:bodyPr wrap="none" rtlCol="0">
            <a:spAutoFit/>
          </a:bodyPr>
          <a:lstStyle/>
          <a:p>
            <a:r>
              <a:rPr lang="ja-JP" altLang="en-US" b="1" dirty="0" smtClean="0"/>
              <a:t>制作人数　：</a:t>
            </a:r>
            <a:r>
              <a:rPr lang="ja-JP" altLang="en-US" b="1" dirty="0"/>
              <a:t>４</a:t>
            </a:r>
            <a:r>
              <a:rPr lang="ja-JP" altLang="en-US" b="1" dirty="0" smtClean="0"/>
              <a:t>人</a:t>
            </a:r>
            <a:endParaRPr kumimoji="1" lang="ja-JP" altLang="en-US" b="1" dirty="0"/>
          </a:p>
        </p:txBody>
      </p:sp>
      <p:pic>
        <p:nvPicPr>
          <p:cNvPr id="36" name="図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4632" y="3570305"/>
            <a:ext cx="386350" cy="386350"/>
          </a:xfrm>
          <a:prstGeom prst="rect">
            <a:avLst/>
          </a:prstGeom>
        </p:spPr>
      </p:pic>
      <p:sp>
        <p:nvSpPr>
          <p:cNvPr id="37" name="テキスト ボックス 36"/>
          <p:cNvSpPr txBox="1"/>
          <p:nvPr/>
        </p:nvSpPr>
        <p:spPr>
          <a:xfrm>
            <a:off x="459000" y="4242797"/>
            <a:ext cx="3416320" cy="369332"/>
          </a:xfrm>
          <a:prstGeom prst="rect">
            <a:avLst/>
          </a:prstGeom>
          <a:noFill/>
        </p:spPr>
        <p:txBody>
          <a:bodyPr wrap="none" rtlCol="0">
            <a:spAutoFit/>
          </a:bodyPr>
          <a:lstStyle/>
          <a:p>
            <a:r>
              <a:rPr kumimoji="1" lang="ja-JP" altLang="en-US" b="1" dirty="0" smtClean="0"/>
              <a:t>担当箇所　：ジャンパーの挙動</a:t>
            </a:r>
            <a:endParaRPr kumimoji="1" lang="ja-JP" altLang="en-US" b="1" dirty="0"/>
          </a:p>
        </p:txBody>
      </p:sp>
      <p:cxnSp>
        <p:nvCxnSpPr>
          <p:cNvPr id="38" name="直線コネクタ 37"/>
          <p:cNvCxnSpPr/>
          <p:nvPr/>
        </p:nvCxnSpPr>
        <p:spPr>
          <a:xfrm flipH="1">
            <a:off x="459000" y="1487032"/>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a:xfrm>
            <a:off x="2437062" y="1548511"/>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2438986" y="1525978"/>
            <a:ext cx="1980029" cy="523220"/>
          </a:xfrm>
          <a:prstGeom prst="rect">
            <a:avLst/>
          </a:prstGeom>
          <a:noFill/>
        </p:spPr>
        <p:txBody>
          <a:bodyPr wrap="none" rtlCol="0">
            <a:spAutoFit/>
          </a:bodyPr>
          <a:lstStyle/>
          <a:p>
            <a:pPr algn="ctr"/>
            <a:r>
              <a:rPr kumimoji="1" lang="ja-JP" altLang="en-US" sz="2800" dirty="0" smtClean="0">
                <a:solidFill>
                  <a:schemeClr val="bg1"/>
                </a:solidFill>
              </a:rPr>
              <a:t>制作ゲーム</a:t>
            </a:r>
            <a:endParaRPr kumimoji="1" lang="ja-JP" altLang="en-US" sz="2800" dirty="0">
              <a:solidFill>
                <a:schemeClr val="bg1"/>
              </a:solidFill>
            </a:endParaRPr>
          </a:p>
        </p:txBody>
      </p:sp>
      <p:sp>
        <p:nvSpPr>
          <p:cNvPr id="43" name="角丸四角形 42"/>
          <p:cNvSpPr/>
          <p:nvPr/>
        </p:nvSpPr>
        <p:spPr>
          <a:xfrm>
            <a:off x="223345" y="7857025"/>
            <a:ext cx="6411311" cy="1347050"/>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2437062" y="7944788"/>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テキスト ボックス 44"/>
          <p:cNvSpPr txBox="1"/>
          <p:nvPr/>
        </p:nvSpPr>
        <p:spPr>
          <a:xfrm>
            <a:off x="2438986" y="7922255"/>
            <a:ext cx="1980029" cy="523220"/>
          </a:xfrm>
          <a:prstGeom prst="rect">
            <a:avLst/>
          </a:prstGeom>
          <a:noFill/>
        </p:spPr>
        <p:txBody>
          <a:bodyPr wrap="none" rtlCol="0">
            <a:spAutoFit/>
          </a:bodyPr>
          <a:lstStyle/>
          <a:p>
            <a:pPr algn="ctr"/>
            <a:r>
              <a:rPr kumimoji="1" lang="ja-JP" altLang="en-US" sz="2800" dirty="0" smtClean="0">
                <a:solidFill>
                  <a:schemeClr val="bg1"/>
                </a:solidFill>
              </a:rPr>
              <a:t>感想・反省</a:t>
            </a:r>
            <a:endParaRPr kumimoji="1" lang="ja-JP" altLang="en-US" sz="2800" dirty="0">
              <a:solidFill>
                <a:schemeClr val="bg1"/>
              </a:solidFill>
            </a:endParaRPr>
          </a:p>
        </p:txBody>
      </p:sp>
      <p:sp>
        <p:nvSpPr>
          <p:cNvPr id="46" name="テキスト ボックス 45"/>
          <p:cNvSpPr txBox="1"/>
          <p:nvPr/>
        </p:nvSpPr>
        <p:spPr>
          <a:xfrm>
            <a:off x="315854" y="8379649"/>
            <a:ext cx="6858000" cy="861774"/>
          </a:xfrm>
          <a:prstGeom prst="rect">
            <a:avLst/>
          </a:prstGeom>
          <a:noFill/>
        </p:spPr>
        <p:txBody>
          <a:bodyPr wrap="square" rtlCol="0">
            <a:spAutoFit/>
          </a:bodyPr>
          <a:lstStyle/>
          <a:p>
            <a:r>
              <a:rPr kumimoji="1" lang="ja-JP" altLang="en-US" sz="1600" b="1" dirty="0" smtClean="0"/>
              <a:t>当時まだ２Ｄ</a:t>
            </a:r>
            <a:r>
              <a:rPr lang="ja-JP" altLang="en-US" sz="1600" b="1" dirty="0" smtClean="0"/>
              <a:t>アクションを制作しておらず、どのように飛ばすか、</a:t>
            </a:r>
            <a:endParaRPr lang="en-US" altLang="ja-JP" sz="1600" b="1" dirty="0" smtClean="0"/>
          </a:p>
          <a:p>
            <a:r>
              <a:rPr lang="ja-JP" altLang="en-US" sz="1600" b="1" dirty="0" smtClean="0"/>
              <a:t>飛んでいる最中の減衰などに苦戦しながらだったが、</a:t>
            </a:r>
            <a:endParaRPr lang="en-US" altLang="ja-JP" sz="1600" b="1" dirty="0" smtClean="0"/>
          </a:p>
          <a:p>
            <a:r>
              <a:rPr lang="ja-JP" altLang="en-US" sz="1600" b="1" dirty="0" smtClean="0"/>
              <a:t>挑戦を恐れず出来てよい体験でした。</a:t>
            </a:r>
            <a:endParaRPr kumimoji="1" lang="ja-JP" altLang="en-US" sz="1600" b="1" dirty="0"/>
          </a:p>
        </p:txBody>
      </p:sp>
      <p:sp>
        <p:nvSpPr>
          <p:cNvPr id="47" name="正方形/長方形 46"/>
          <p:cNvSpPr/>
          <p:nvPr/>
        </p:nvSpPr>
        <p:spPr>
          <a:xfrm>
            <a:off x="550985" y="4647298"/>
            <a:ext cx="2637692" cy="1601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ハッカソン中の画像</a:t>
            </a:r>
            <a:endParaRPr kumimoji="1" lang="ja-JP" altLang="en-US" dirty="0"/>
          </a:p>
        </p:txBody>
      </p:sp>
      <p:sp>
        <p:nvSpPr>
          <p:cNvPr id="48" name="正方形/長方形 47"/>
          <p:cNvSpPr/>
          <p:nvPr/>
        </p:nvSpPr>
        <p:spPr>
          <a:xfrm>
            <a:off x="3655786" y="4659021"/>
            <a:ext cx="2637692" cy="1601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ハッカソン中の画像</a:t>
            </a:r>
            <a:endParaRPr kumimoji="1" lang="ja-JP" altLang="en-US" dirty="0"/>
          </a:p>
        </p:txBody>
      </p:sp>
    </p:spTree>
    <p:extLst>
      <p:ext uri="{BB962C8B-B14F-4D97-AF65-F5344CB8AC3E}">
        <p14:creationId xmlns:p14="http://schemas.microsoft.com/office/powerpoint/2010/main" val="349085947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5436</TotalTime>
  <Words>1051</Words>
  <Application>Microsoft Office PowerPoint</Application>
  <PresentationFormat>A4 210 x 297 mm</PresentationFormat>
  <Paragraphs>152</Paragraphs>
  <Slides>11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HG行書体</vt:lpstr>
      <vt:lpstr>HG正楷書体-PRO</vt:lpstr>
      <vt:lpstr>VDL 京千社 R</vt:lpstr>
      <vt:lpstr>游ゴシック</vt:lpstr>
      <vt:lpstr>游ゴシック Light</vt:lpstr>
      <vt:lpstr>Arial</vt:lpstr>
      <vt:lpstr>Brush Script MT</vt:lpstr>
      <vt:lpstr>Calibri</vt:lpstr>
      <vt:lpstr>Calibri Light</vt:lpstr>
      <vt:lpstr>Goudy Stout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96</cp:revision>
  <dcterms:created xsi:type="dcterms:W3CDTF">2020-11-17T04:24:18Z</dcterms:created>
  <dcterms:modified xsi:type="dcterms:W3CDTF">2021-02-11T22:45:16Z</dcterms:modified>
</cp:coreProperties>
</file>